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6" r:id="rId1"/>
  </p:sldMasterIdLst>
  <p:notesMasterIdLst>
    <p:notesMasterId r:id="rId45"/>
  </p:notesMasterIdLst>
  <p:sldIdLst>
    <p:sldId id="285" r:id="rId2"/>
    <p:sldId id="299" r:id="rId3"/>
    <p:sldId id="257" r:id="rId4"/>
    <p:sldId id="302" r:id="rId5"/>
    <p:sldId id="303" r:id="rId6"/>
    <p:sldId id="304" r:id="rId7"/>
    <p:sldId id="305" r:id="rId8"/>
    <p:sldId id="262" r:id="rId9"/>
    <p:sldId id="263" r:id="rId10"/>
    <p:sldId id="265" r:id="rId11"/>
    <p:sldId id="306" r:id="rId12"/>
    <p:sldId id="307" r:id="rId13"/>
    <p:sldId id="308" r:id="rId14"/>
    <p:sldId id="269" r:id="rId15"/>
    <p:sldId id="270" r:id="rId16"/>
    <p:sldId id="271" r:id="rId17"/>
    <p:sldId id="309" r:id="rId18"/>
    <p:sldId id="310" r:id="rId19"/>
    <p:sldId id="273" r:id="rId20"/>
    <p:sldId id="293" r:id="rId21"/>
    <p:sldId id="289" r:id="rId22"/>
    <p:sldId id="292" r:id="rId23"/>
    <p:sldId id="311" r:id="rId24"/>
    <p:sldId id="274" r:id="rId25"/>
    <p:sldId id="276" r:id="rId26"/>
    <p:sldId id="277" r:id="rId27"/>
    <p:sldId id="278" r:id="rId28"/>
    <p:sldId id="279" r:id="rId29"/>
    <p:sldId id="315" r:id="rId30"/>
    <p:sldId id="280" r:id="rId31"/>
    <p:sldId id="281" r:id="rId32"/>
    <p:sldId id="316" r:id="rId33"/>
    <p:sldId id="317" r:id="rId34"/>
    <p:sldId id="318" r:id="rId35"/>
    <p:sldId id="319" r:id="rId36"/>
    <p:sldId id="282" r:id="rId37"/>
    <p:sldId id="300" r:id="rId38"/>
    <p:sldId id="312" r:id="rId39"/>
    <p:sldId id="313" r:id="rId40"/>
    <p:sldId id="314" r:id="rId41"/>
    <p:sldId id="283" r:id="rId42"/>
    <p:sldId id="284" r:id="rId43"/>
    <p:sldId id="298"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1" autoAdjust="0"/>
    <p:restoredTop sz="94660"/>
  </p:normalViewPr>
  <p:slideViewPr>
    <p:cSldViewPr>
      <p:cViewPr varScale="1">
        <p:scale>
          <a:sx n="86" d="100"/>
          <a:sy n="86" d="100"/>
        </p:scale>
        <p:origin x="1008"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7226655-BB69-410C-965D-05FB8E8C4F39}" type="datetimeFigureOut">
              <a:rPr lang="en-US"/>
              <a:pPr>
                <a:defRPr/>
              </a:pPr>
              <a:t>6/23/2022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C33A392-DEB7-4219-BAFA-6A4206B430B1}" type="slidenum">
              <a:rPr lang="en-IN"/>
              <a:pPr>
                <a:defRPr/>
              </a:pPr>
              <a:t>‹#›</a:t>
            </a:fld>
            <a:endParaRPr lang="en-IN"/>
          </a:p>
        </p:txBody>
      </p:sp>
    </p:spTree>
    <p:extLst>
      <p:ext uri="{BB962C8B-B14F-4D97-AF65-F5344CB8AC3E}">
        <p14:creationId xmlns:p14="http://schemas.microsoft.com/office/powerpoint/2010/main" val="6475663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686D95-FEE5-4B6B-B72D-A9AC9EDD430A}" type="slidenum">
              <a:rPr lang="en-IN" smtClean="0"/>
              <a:pPr fontAlgn="base">
                <a:spcBef>
                  <a:spcPct val="0"/>
                </a:spcBef>
                <a:spcAft>
                  <a:spcPct val="0"/>
                </a:spcAft>
                <a:defRPr/>
              </a:pPr>
              <a:t>3</a:t>
            </a:fld>
            <a:endParaRPr lang="en-IN" smtClean="0"/>
          </a:p>
        </p:txBody>
      </p:sp>
    </p:spTree>
    <p:extLst>
      <p:ext uri="{BB962C8B-B14F-4D97-AF65-F5344CB8AC3E}">
        <p14:creationId xmlns:p14="http://schemas.microsoft.com/office/powerpoint/2010/main" val="1347671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BDA9A746-781C-42D0-B2FD-FE7DE4227B21}" type="datetimeFigureOut">
              <a:rPr lang="en-US" smtClean="0"/>
              <a:pPr>
                <a:defRPr/>
              </a:pPr>
              <a:t>6/23/2022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6AB579E0-E77B-4FCA-9B24-9F277088D417}" type="slidenum">
              <a:rPr lang="en-IN" smtClean="0"/>
              <a:pPr>
                <a:defRPr/>
              </a:pPr>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23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8B67580D-3894-44CB-BBC3-E934D75D9565}" type="datetimeFigureOut">
              <a:rPr lang="en-US" smtClean="0"/>
              <a:pPr>
                <a:defRPr/>
              </a:pPr>
              <a:t>6/23/2022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11C4C6DD-EC39-461D-B265-DDAE09E22C0A}" type="slidenum">
              <a:rPr lang="en-IN" smtClean="0"/>
              <a:pPr>
                <a:defRPr/>
              </a:pPr>
              <a:t>‹#›</a:t>
            </a:fld>
            <a:endParaRPr lang="en-IN"/>
          </a:p>
        </p:txBody>
      </p:sp>
    </p:spTree>
    <p:extLst>
      <p:ext uri="{BB962C8B-B14F-4D97-AF65-F5344CB8AC3E}">
        <p14:creationId xmlns:p14="http://schemas.microsoft.com/office/powerpoint/2010/main" val="2881538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51BB4875-2413-45C1-BA7A-AB5886252745}" type="datetimeFigureOut">
              <a:rPr lang="en-US" smtClean="0"/>
              <a:pPr>
                <a:defRPr/>
              </a:pPr>
              <a:t>6/23/2022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758A3AFA-C63E-4A6C-AE3B-02C61CEA6409}" type="slidenum">
              <a:rPr lang="en-IN" smtClean="0"/>
              <a:pPr>
                <a:defRPr/>
              </a:pPr>
              <a:t>‹#›</a:t>
            </a:fld>
            <a:endParaRPr lang="en-IN"/>
          </a:p>
        </p:txBody>
      </p:sp>
    </p:spTree>
    <p:extLst>
      <p:ext uri="{BB962C8B-B14F-4D97-AF65-F5344CB8AC3E}">
        <p14:creationId xmlns:p14="http://schemas.microsoft.com/office/powerpoint/2010/main" val="220494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2AC24897-0919-479B-AD3A-47DFBE016644}" type="datetimeFigureOut">
              <a:rPr lang="en-US" smtClean="0"/>
              <a:pPr>
                <a:defRPr/>
              </a:pPr>
              <a:t>6/23/2022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4F508317-EB09-4D78-903B-B3702384EECE}" type="slidenum">
              <a:rPr lang="en-IN" smtClean="0"/>
              <a:pPr>
                <a:defRPr/>
              </a:pPr>
              <a:t>‹#›</a:t>
            </a:fld>
            <a:endParaRPr lang="en-IN"/>
          </a:p>
        </p:txBody>
      </p:sp>
    </p:spTree>
    <p:extLst>
      <p:ext uri="{BB962C8B-B14F-4D97-AF65-F5344CB8AC3E}">
        <p14:creationId xmlns:p14="http://schemas.microsoft.com/office/powerpoint/2010/main" val="197959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12F9331-94C8-4DB4-91F7-678AE38690D2}" type="datetimeFigureOut">
              <a:rPr lang="en-US" smtClean="0"/>
              <a:pPr>
                <a:defRPr/>
              </a:pPr>
              <a:t>6/23/2022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B0B3AAC3-43E1-4429-AABC-870E60C10C73}" type="slidenum">
              <a:rPr lang="en-IN" smtClean="0"/>
              <a:pPr>
                <a:defRPr/>
              </a:pPr>
              <a:t>‹#›</a:t>
            </a:fld>
            <a:endParaRPr lang="en-IN"/>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058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9C0DB4E3-C596-4B81-8D4F-7DEE9E7218AD}" type="datetimeFigureOut">
              <a:rPr lang="en-US" smtClean="0"/>
              <a:pPr>
                <a:defRPr/>
              </a:pPr>
              <a:t>6/23/2022</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1B6B0E12-9D63-48BC-BA1C-881EA3D920EE}" type="slidenum">
              <a:rPr lang="en-IN" smtClean="0"/>
              <a:pPr>
                <a:defRPr/>
              </a:pPr>
              <a:t>‹#›</a:t>
            </a:fld>
            <a:endParaRPr lang="en-IN"/>
          </a:p>
        </p:txBody>
      </p:sp>
    </p:spTree>
    <p:extLst>
      <p:ext uri="{BB962C8B-B14F-4D97-AF65-F5344CB8AC3E}">
        <p14:creationId xmlns:p14="http://schemas.microsoft.com/office/powerpoint/2010/main" val="65720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75CE5106-733F-476E-BE64-66DB53DCE59A}" type="datetimeFigureOut">
              <a:rPr lang="en-US" smtClean="0"/>
              <a:pPr>
                <a:defRPr/>
              </a:pPr>
              <a:t>6/23/2022</a:t>
            </a:fld>
            <a:endParaRPr lang="en-IN"/>
          </a:p>
        </p:txBody>
      </p:sp>
      <p:sp>
        <p:nvSpPr>
          <p:cNvPr id="8" name="Footer Placeholder 7"/>
          <p:cNvSpPr>
            <a:spLocks noGrp="1"/>
          </p:cNvSpPr>
          <p:nvPr>
            <p:ph type="ftr" sz="quarter" idx="11"/>
          </p:nvPr>
        </p:nvSpPr>
        <p:spPr/>
        <p:txBody>
          <a:bodyPr/>
          <a:lstStyle/>
          <a:p>
            <a:pPr>
              <a:defRPr/>
            </a:pPr>
            <a:endParaRPr lang="en-IN"/>
          </a:p>
        </p:txBody>
      </p:sp>
      <p:sp>
        <p:nvSpPr>
          <p:cNvPr id="9" name="Slide Number Placeholder 8"/>
          <p:cNvSpPr>
            <a:spLocks noGrp="1"/>
          </p:cNvSpPr>
          <p:nvPr>
            <p:ph type="sldNum" sz="quarter" idx="12"/>
          </p:nvPr>
        </p:nvSpPr>
        <p:spPr/>
        <p:txBody>
          <a:bodyPr/>
          <a:lstStyle/>
          <a:p>
            <a:pPr>
              <a:defRPr/>
            </a:pPr>
            <a:fld id="{EF614989-200C-45BF-A88E-18FF836536FA}" type="slidenum">
              <a:rPr lang="en-IN" smtClean="0"/>
              <a:pPr>
                <a:defRPr/>
              </a:pPr>
              <a:t>‹#›</a:t>
            </a:fld>
            <a:endParaRPr lang="en-IN"/>
          </a:p>
        </p:txBody>
      </p:sp>
    </p:spTree>
    <p:extLst>
      <p:ext uri="{BB962C8B-B14F-4D97-AF65-F5344CB8AC3E}">
        <p14:creationId xmlns:p14="http://schemas.microsoft.com/office/powerpoint/2010/main" val="368302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A67071BD-0BA3-4C9D-BF65-0971C425ED73}" type="datetimeFigureOut">
              <a:rPr lang="en-US" smtClean="0"/>
              <a:pPr>
                <a:defRPr/>
              </a:pPr>
              <a:t>6/23/2022</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FA928993-61D9-41E9-91B1-F6C61AF198B3}" type="slidenum">
              <a:rPr lang="en-IN" smtClean="0"/>
              <a:pPr>
                <a:defRPr/>
              </a:pPr>
              <a:t>‹#›</a:t>
            </a:fld>
            <a:endParaRPr lang="en-IN"/>
          </a:p>
        </p:txBody>
      </p:sp>
    </p:spTree>
    <p:extLst>
      <p:ext uri="{BB962C8B-B14F-4D97-AF65-F5344CB8AC3E}">
        <p14:creationId xmlns:p14="http://schemas.microsoft.com/office/powerpoint/2010/main" val="3720001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3DE7CC24-DCF5-4233-97EA-51E445F3A487}" type="datetimeFigureOut">
              <a:rPr lang="en-US" smtClean="0"/>
              <a:pPr>
                <a:defRPr/>
              </a:pPr>
              <a:t>6/23/2022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IN"/>
          </a:p>
        </p:txBody>
      </p:sp>
      <p:sp>
        <p:nvSpPr>
          <p:cNvPr id="9" name="Slide Number Placeholder 8"/>
          <p:cNvSpPr>
            <a:spLocks noGrp="1"/>
          </p:cNvSpPr>
          <p:nvPr>
            <p:ph type="sldNum" sz="quarter" idx="12"/>
          </p:nvPr>
        </p:nvSpPr>
        <p:spPr/>
        <p:txBody>
          <a:bodyPr/>
          <a:lstStyle/>
          <a:p>
            <a:pPr>
              <a:defRPr/>
            </a:pPr>
            <a:fld id="{7410C9F0-E8CD-4E59-A828-A7CFA23DC445}" type="slidenum">
              <a:rPr lang="en-IN" smtClean="0"/>
              <a:pPr>
                <a:defRPr/>
              </a:pPr>
              <a:t>‹#›</a:t>
            </a:fld>
            <a:endParaRPr lang="en-IN"/>
          </a:p>
        </p:txBody>
      </p:sp>
    </p:spTree>
    <p:extLst>
      <p:ext uri="{BB962C8B-B14F-4D97-AF65-F5344CB8AC3E}">
        <p14:creationId xmlns:p14="http://schemas.microsoft.com/office/powerpoint/2010/main" val="53026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BEA736EA-F86D-4396-ADAC-EF84AE804DD7}" type="datetimeFigureOut">
              <a:rPr lang="en-US" smtClean="0"/>
              <a:pPr>
                <a:defRPr/>
              </a:pPr>
              <a:t>6/23/2022</a:t>
            </a:fld>
            <a:endParaRPr lang="en-IN"/>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C77AA352-7227-41BA-991F-29501E5C74A2}" type="slidenum">
              <a:rPr lang="en-IN" smtClean="0"/>
              <a:pPr>
                <a:defRPr/>
              </a:pPr>
              <a:t>‹#›</a:t>
            </a:fld>
            <a:endParaRPr lang="en-IN"/>
          </a:p>
        </p:txBody>
      </p:sp>
    </p:spTree>
    <p:extLst>
      <p:ext uri="{BB962C8B-B14F-4D97-AF65-F5344CB8AC3E}">
        <p14:creationId xmlns:p14="http://schemas.microsoft.com/office/powerpoint/2010/main" val="21230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8105578-4E61-4AAB-B587-4829BDD81FCB}" type="datetimeFigureOut">
              <a:rPr lang="en-US" smtClean="0"/>
              <a:pPr>
                <a:defRPr/>
              </a:pPr>
              <a:t>6/23/2022</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DE757805-4C65-46EF-9140-3C5481FFD99F}" type="slidenum">
              <a:rPr lang="en-IN" smtClean="0"/>
              <a:pPr>
                <a:defRPr/>
              </a:pPr>
              <a:t>‹#›</a:t>
            </a:fld>
            <a:endParaRPr lang="en-IN"/>
          </a:p>
        </p:txBody>
      </p:sp>
    </p:spTree>
    <p:extLst>
      <p:ext uri="{BB962C8B-B14F-4D97-AF65-F5344CB8AC3E}">
        <p14:creationId xmlns:p14="http://schemas.microsoft.com/office/powerpoint/2010/main" val="421953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934B9B49-F070-4F51-9A4A-C0A69BA391A8}" type="datetimeFigureOut">
              <a:rPr lang="en-US" smtClean="0"/>
              <a:pPr>
                <a:defRPr/>
              </a:pPr>
              <a:t>6/23/2022</a:t>
            </a:fld>
            <a:endParaRPr lang="en-I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I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869B806E-8476-4E3F-8CC1-FCDA1F716865}" type="slidenum">
              <a:rPr lang="en-IN" smtClean="0"/>
              <a:pPr>
                <a:defRPr/>
              </a:pPr>
              <a:t>‹#›</a:t>
            </a:fld>
            <a:endParaRPr lang="en-IN"/>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55125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javatpoint.com/" TargetMode="External"/><Relationship Id="rId2" Type="http://schemas.openxmlformats.org/officeDocument/2006/relationships/hyperlink" Target="https://www.geeksforgeeks.org/python-django/" TargetMode="External"/><Relationship Id="rId1" Type="http://schemas.openxmlformats.org/officeDocument/2006/relationships/slideLayout" Target="../slideLayouts/slideLayout2.xml"/><Relationship Id="rId5" Type="http://schemas.openxmlformats.org/officeDocument/2006/relationships/hyperlink" Target="https://www.tutorialspoint/" TargetMode="External"/><Relationship Id="rId4" Type="http://schemas.openxmlformats.org/officeDocument/2006/relationships/hyperlink" Target="https://www.python.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500306"/>
          </a:xfrm>
        </p:spPr>
        <p:txBody>
          <a:bodyPr>
            <a:normAutofit/>
          </a:bodyPr>
          <a:lstStyle/>
          <a:p>
            <a:pPr algn="ctr" eaLnBrk="1" fontAlgn="auto" hangingPunct="1">
              <a:spcAft>
                <a:spcPts val="0"/>
              </a:spcAft>
              <a:defRPr/>
            </a:pPr>
            <a:r>
              <a:rPr lang="en-US" sz="6000" b="1" u="sng" dirty="0" smtClean="0">
                <a:solidFill>
                  <a:srgbClr val="FF0000"/>
                </a:solidFill>
              </a:rPr>
              <a:t>ONLINE GIFT SHOP PROJECT</a:t>
            </a:r>
            <a:r>
              <a:rPr lang="en-US" dirty="0" smtClean="0"/>
              <a:t/>
            </a:r>
            <a:br>
              <a:rPr lang="en-US" dirty="0" smtClean="0"/>
            </a:br>
            <a:endParaRPr lang="en-IN" dirty="0"/>
          </a:p>
        </p:txBody>
      </p:sp>
      <p:pic>
        <p:nvPicPr>
          <p:cNvPr id="5123" name="Picture 5" descr="Online Gift Shopping Kolkata | Find the Perfect Gift, Every Time"/>
          <p:cNvPicPr>
            <a:picLocks noChangeAspect="1" noChangeArrowheads="1"/>
          </p:cNvPicPr>
          <p:nvPr/>
        </p:nvPicPr>
        <p:blipFill>
          <a:blip r:embed="rId2"/>
          <a:srcRect/>
          <a:stretch>
            <a:fillRect/>
          </a:stretch>
        </p:blipFill>
        <p:spPr bwMode="auto">
          <a:xfrm>
            <a:off x="357188" y="1928813"/>
            <a:ext cx="8501062" cy="4714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a:t>PROPOSED SYSTEM:</a:t>
            </a:r>
            <a:r>
              <a:rPr lang="en-IN" dirty="0"/>
              <a:t/>
            </a:r>
            <a:br>
              <a:rPr lang="en-IN" dirty="0"/>
            </a:br>
            <a:endParaRPr lang="en-IN" dirty="0"/>
          </a:p>
        </p:txBody>
      </p:sp>
      <p:sp>
        <p:nvSpPr>
          <p:cNvPr id="14339" name="Content Placeholder 2"/>
          <p:cNvSpPr>
            <a:spLocks noGrp="1"/>
          </p:cNvSpPr>
          <p:nvPr>
            <p:ph idx="1"/>
          </p:nvPr>
        </p:nvSpPr>
        <p:spPr/>
        <p:txBody>
          <a:bodyPr/>
          <a:lstStyle/>
          <a:p>
            <a:pPr eaLnBrk="1" hangingPunct="1"/>
            <a:r>
              <a:rPr lang="en-US" smtClean="0"/>
              <a:t>The Proposed system ensures the complete freedom for users, where user at his own system can logon to this website and can book his product. Our proposed system allows only registered users to book the product, view booking and cancel their booking as per their need.</a:t>
            </a:r>
            <a:endParaRPr lang="en-IN" smtClean="0"/>
          </a:p>
          <a:p>
            <a:pPr eaLnBrk="1" hangingPunct="1"/>
            <a:r>
              <a:rPr lang="en-US" smtClean="0"/>
              <a:t>In this Proposal the entire work is done on online. Here customer can send their queries and suggestions through a feedback form.                     </a:t>
            </a:r>
            <a:endParaRPr lang="en-IN" smtClean="0"/>
          </a:p>
          <a:p>
            <a:pPr eaLnBrk="1" hangingPunct="1">
              <a:buFont typeface="Wingdings 2" pitchFamily="18" charset="2"/>
              <a:buNone/>
            </a:pPr>
            <a:r>
              <a:rPr lang="en-US" smtClean="0"/>
              <a:t>               </a:t>
            </a:r>
            <a:endParaRPr lang="en-IN" smtClean="0"/>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12" dur="500"/>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blinds(horizontal)">
                                      <p:cBhvr>
                                        <p:cTn id="17" dur="500"/>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39">
                                            <p:txEl>
                                              <p:pRg st="2" end="2"/>
                                            </p:txEl>
                                          </p:spTgt>
                                        </p:tgtEl>
                                        <p:attrNameLst>
                                          <p:attrName>style.visibility</p:attrName>
                                        </p:attrNameLst>
                                      </p:cBhvr>
                                      <p:to>
                                        <p:strVal val="visible"/>
                                      </p:to>
                                    </p:set>
                                    <p:animEffect transition="in" filter="blinds(horizontal)">
                                      <p:cBhvr>
                                        <p:cTn id="22"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33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Software Used :</a:t>
            </a:r>
          </a:p>
        </p:txBody>
      </p:sp>
      <p:sp>
        <p:nvSpPr>
          <p:cNvPr id="16387" name="Content Placeholder 2"/>
          <p:cNvSpPr>
            <a:spLocks noGrp="1"/>
          </p:cNvSpPr>
          <p:nvPr>
            <p:ph idx="1"/>
          </p:nvPr>
        </p:nvSpPr>
        <p:spPr/>
        <p:txBody>
          <a:bodyPr/>
          <a:lstStyle/>
          <a:p>
            <a:r>
              <a:rPr lang="en-US" smtClean="0"/>
              <a:t>PYTHON INTERPRETER</a:t>
            </a:r>
          </a:p>
          <a:p>
            <a:r>
              <a:rPr lang="en-US" smtClean="0"/>
              <a:t>PYCHARM IDE</a:t>
            </a:r>
          </a:p>
          <a:p>
            <a:r>
              <a:rPr lang="en-US" smtClean="0"/>
              <a:t>Chrome or Any Other Browser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FrontEnd :</a:t>
            </a:r>
          </a:p>
        </p:txBody>
      </p:sp>
      <p:sp>
        <p:nvSpPr>
          <p:cNvPr id="17411" name="Content Placeholder 2"/>
          <p:cNvSpPr>
            <a:spLocks noGrp="1"/>
          </p:cNvSpPr>
          <p:nvPr>
            <p:ph idx="1"/>
          </p:nvPr>
        </p:nvSpPr>
        <p:spPr/>
        <p:txBody>
          <a:bodyPr/>
          <a:lstStyle/>
          <a:p>
            <a:r>
              <a:rPr lang="en-US" smtClean="0"/>
              <a:t>HTML(Hypertext Markup Language)</a:t>
            </a:r>
          </a:p>
          <a:p>
            <a:r>
              <a:rPr lang="en-US" smtClean="0"/>
              <a:t>CSS(Cascading StyleSheet)</a:t>
            </a:r>
          </a:p>
          <a:p>
            <a:r>
              <a:rPr lang="en-US" smtClean="0"/>
              <a:t>Bootstrap(Library of HTML,CSS and JS)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BackEnd :</a:t>
            </a:r>
          </a:p>
        </p:txBody>
      </p:sp>
      <p:sp>
        <p:nvSpPr>
          <p:cNvPr id="18435" name="Content Placeholder 2"/>
          <p:cNvSpPr>
            <a:spLocks noGrp="1"/>
          </p:cNvSpPr>
          <p:nvPr>
            <p:ph idx="1"/>
          </p:nvPr>
        </p:nvSpPr>
        <p:spPr/>
        <p:txBody>
          <a:bodyPr/>
          <a:lstStyle/>
          <a:p>
            <a:r>
              <a:rPr lang="en-US" smtClean="0"/>
              <a:t>PYTHON DJANGO</a:t>
            </a:r>
          </a:p>
          <a:p>
            <a:r>
              <a:rPr lang="en-US" smtClean="0"/>
              <a:t>SQLITE(DATABASE)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a:t>SYSTEM DESIGN</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smtClean="0"/>
              <a:t>UML </a:t>
            </a:r>
            <a:r>
              <a:rPr lang="en-US" dirty="0"/>
              <a:t>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a:t/>
            </a:r>
            <a:br>
              <a:rPr lang="en-IN" dirty="0"/>
            </a:br>
            <a:endParaRPr lang="en-IN" dirty="0"/>
          </a:p>
        </p:txBody>
      </p:sp>
      <p:sp>
        <p:nvSpPr>
          <p:cNvPr id="19459" name="Content Placeholder 2"/>
          <p:cNvSpPr>
            <a:spLocks noGrp="1"/>
          </p:cNvSpPr>
          <p:nvPr>
            <p:ph idx="1"/>
          </p:nvPr>
        </p:nvSpPr>
        <p:spPr/>
        <p:txBody>
          <a:bodyPr/>
          <a:lstStyle/>
          <a:p>
            <a:pPr eaLnBrk="1" hangingPunct="1"/>
            <a:r>
              <a:rPr lang="en-US" smtClean="0"/>
              <a:t>The Unified Modeling Language encompasses a number of models.</a:t>
            </a:r>
            <a:endParaRPr lang="en-IN" smtClean="0"/>
          </a:p>
          <a:p>
            <a:pPr eaLnBrk="1" hangingPunct="1"/>
            <a:r>
              <a:rPr lang="en-US" smtClean="0"/>
              <a:t>Use case diagrams</a:t>
            </a:r>
            <a:endParaRPr lang="en-IN" smtClean="0"/>
          </a:p>
          <a:p>
            <a:pPr eaLnBrk="1" hangingPunct="1"/>
            <a:r>
              <a:rPr lang="en-US" smtClean="0"/>
              <a:t>Class diagrams</a:t>
            </a:r>
            <a:endParaRPr lang="en-IN" smtClean="0"/>
          </a:p>
          <a:p>
            <a:pPr eaLnBrk="1" hangingPunct="1"/>
            <a:r>
              <a:rPr lang="en-US" smtClean="0"/>
              <a:t>Sequence diagrams</a:t>
            </a:r>
            <a:endParaRPr lang="en-IN" smtClean="0"/>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US" b="1" dirty="0"/>
              <a:t>Use Case Diagram:</a:t>
            </a:r>
            <a:r>
              <a:rPr lang="en-IN" dirty="0"/>
              <a:t/>
            </a:r>
            <a:br>
              <a:rPr lang="en-IN" dirty="0"/>
            </a:br>
            <a:r>
              <a:rPr lang="en-IN" dirty="0" smtClean="0"/>
              <a:t/>
            </a:r>
            <a:br>
              <a:rPr lang="en-IN" dirty="0" smtClean="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2531" name="Group 30"/>
          <p:cNvGrpSpPr>
            <a:grpSpLocks/>
          </p:cNvGrpSpPr>
          <p:nvPr/>
        </p:nvGrpSpPr>
        <p:grpSpPr bwMode="auto">
          <a:xfrm>
            <a:off x="1371600" y="1055688"/>
            <a:ext cx="6200775" cy="3802062"/>
            <a:chOff x="2160" y="1663"/>
            <a:chExt cx="8280" cy="3420"/>
          </a:xfrm>
        </p:grpSpPr>
        <p:sp>
          <p:nvSpPr>
            <p:cNvPr id="22533" name="Line 31"/>
            <p:cNvSpPr>
              <a:spLocks noChangeShapeType="1"/>
            </p:cNvSpPr>
            <p:nvPr/>
          </p:nvSpPr>
          <p:spPr bwMode="auto">
            <a:xfrm>
              <a:off x="9900" y="2203"/>
              <a:ext cx="0" cy="1080"/>
            </a:xfrm>
            <a:prstGeom prst="line">
              <a:avLst/>
            </a:prstGeom>
            <a:noFill/>
            <a:ln w="9525">
              <a:solidFill>
                <a:srgbClr val="000000"/>
              </a:solidFill>
              <a:round/>
              <a:headEnd/>
              <a:tailEnd/>
            </a:ln>
          </p:spPr>
          <p:txBody>
            <a:bodyPr/>
            <a:lstStyle/>
            <a:p>
              <a:endParaRPr lang="en-US"/>
            </a:p>
          </p:txBody>
        </p:sp>
        <p:grpSp>
          <p:nvGrpSpPr>
            <p:cNvPr id="22534" name="Group 32"/>
            <p:cNvGrpSpPr>
              <a:grpSpLocks/>
            </p:cNvGrpSpPr>
            <p:nvPr/>
          </p:nvGrpSpPr>
          <p:grpSpPr bwMode="auto">
            <a:xfrm>
              <a:off x="2160" y="1663"/>
              <a:ext cx="8280" cy="3420"/>
              <a:chOff x="2160" y="1663"/>
              <a:chExt cx="8280" cy="3420"/>
            </a:xfrm>
          </p:grpSpPr>
          <p:sp>
            <p:nvSpPr>
              <p:cNvPr id="22535" name="Line 33"/>
              <p:cNvSpPr>
                <a:spLocks noChangeShapeType="1"/>
              </p:cNvSpPr>
              <p:nvPr/>
            </p:nvSpPr>
            <p:spPr bwMode="auto">
              <a:xfrm>
                <a:off x="2700" y="2383"/>
                <a:ext cx="0" cy="1080"/>
              </a:xfrm>
              <a:prstGeom prst="line">
                <a:avLst/>
              </a:prstGeom>
              <a:noFill/>
              <a:ln w="9525">
                <a:solidFill>
                  <a:srgbClr val="000000"/>
                </a:solidFill>
                <a:round/>
                <a:headEnd/>
                <a:tailEnd/>
              </a:ln>
            </p:spPr>
            <p:txBody>
              <a:bodyPr/>
              <a:lstStyle/>
              <a:p>
                <a:endParaRPr lang="en-US"/>
              </a:p>
            </p:txBody>
          </p:sp>
          <p:grpSp>
            <p:nvGrpSpPr>
              <p:cNvPr id="22536" name="Group 34"/>
              <p:cNvGrpSpPr>
                <a:grpSpLocks/>
              </p:cNvGrpSpPr>
              <p:nvPr/>
            </p:nvGrpSpPr>
            <p:grpSpPr bwMode="auto">
              <a:xfrm>
                <a:off x="2160" y="1663"/>
                <a:ext cx="8280" cy="3420"/>
                <a:chOff x="2160" y="1663"/>
                <a:chExt cx="8280" cy="3420"/>
              </a:xfrm>
            </p:grpSpPr>
            <p:grpSp>
              <p:nvGrpSpPr>
                <p:cNvPr id="22537" name="Group 35"/>
                <p:cNvGrpSpPr>
                  <a:grpSpLocks/>
                </p:cNvGrpSpPr>
                <p:nvPr/>
              </p:nvGrpSpPr>
              <p:grpSpPr bwMode="auto">
                <a:xfrm>
                  <a:off x="2160" y="1843"/>
                  <a:ext cx="1080" cy="2160"/>
                  <a:chOff x="2160" y="1843"/>
                  <a:chExt cx="1080" cy="2160"/>
                </a:xfrm>
              </p:grpSpPr>
              <p:sp>
                <p:nvSpPr>
                  <p:cNvPr id="22557" name="Oval 36"/>
                  <p:cNvSpPr>
                    <a:spLocks noChangeArrowheads="1"/>
                  </p:cNvSpPr>
                  <p:nvPr/>
                </p:nvSpPr>
                <p:spPr bwMode="auto">
                  <a:xfrm>
                    <a:off x="2340" y="184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8" name="Line 37"/>
                  <p:cNvSpPr>
                    <a:spLocks noChangeShapeType="1"/>
                  </p:cNvSpPr>
                  <p:nvPr/>
                </p:nvSpPr>
                <p:spPr bwMode="auto">
                  <a:xfrm flipH="1">
                    <a:off x="2160" y="2563"/>
                    <a:ext cx="540" cy="540"/>
                  </a:xfrm>
                  <a:prstGeom prst="line">
                    <a:avLst/>
                  </a:prstGeom>
                  <a:noFill/>
                  <a:ln w="9525">
                    <a:solidFill>
                      <a:srgbClr val="000000"/>
                    </a:solidFill>
                    <a:round/>
                    <a:headEnd/>
                    <a:tailEnd/>
                  </a:ln>
                </p:spPr>
                <p:txBody>
                  <a:bodyPr/>
                  <a:lstStyle/>
                  <a:p>
                    <a:endParaRPr lang="en-US"/>
                  </a:p>
                </p:txBody>
              </p:sp>
              <p:sp>
                <p:nvSpPr>
                  <p:cNvPr id="22559" name="Line 38"/>
                  <p:cNvSpPr>
                    <a:spLocks noChangeShapeType="1"/>
                  </p:cNvSpPr>
                  <p:nvPr/>
                </p:nvSpPr>
                <p:spPr bwMode="auto">
                  <a:xfrm>
                    <a:off x="2700" y="2563"/>
                    <a:ext cx="540" cy="540"/>
                  </a:xfrm>
                  <a:prstGeom prst="line">
                    <a:avLst/>
                  </a:prstGeom>
                  <a:noFill/>
                  <a:ln w="9525">
                    <a:solidFill>
                      <a:srgbClr val="000000"/>
                    </a:solidFill>
                    <a:round/>
                    <a:headEnd/>
                    <a:tailEnd/>
                  </a:ln>
                </p:spPr>
                <p:txBody>
                  <a:bodyPr/>
                  <a:lstStyle/>
                  <a:p>
                    <a:endParaRPr lang="en-US"/>
                  </a:p>
                </p:txBody>
              </p:sp>
              <p:sp>
                <p:nvSpPr>
                  <p:cNvPr id="22560" name="Line 39"/>
                  <p:cNvSpPr>
                    <a:spLocks noChangeShapeType="1"/>
                  </p:cNvSpPr>
                  <p:nvPr/>
                </p:nvSpPr>
                <p:spPr bwMode="auto">
                  <a:xfrm flipH="1">
                    <a:off x="2160" y="3463"/>
                    <a:ext cx="540" cy="540"/>
                  </a:xfrm>
                  <a:prstGeom prst="line">
                    <a:avLst/>
                  </a:prstGeom>
                  <a:noFill/>
                  <a:ln w="9525">
                    <a:solidFill>
                      <a:srgbClr val="000000"/>
                    </a:solidFill>
                    <a:round/>
                    <a:headEnd/>
                    <a:tailEnd/>
                  </a:ln>
                </p:spPr>
                <p:txBody>
                  <a:bodyPr/>
                  <a:lstStyle/>
                  <a:p>
                    <a:endParaRPr lang="en-US"/>
                  </a:p>
                </p:txBody>
              </p:sp>
              <p:sp>
                <p:nvSpPr>
                  <p:cNvPr id="22561" name="Line 40"/>
                  <p:cNvSpPr>
                    <a:spLocks noChangeShapeType="1"/>
                  </p:cNvSpPr>
                  <p:nvPr/>
                </p:nvSpPr>
                <p:spPr bwMode="auto">
                  <a:xfrm>
                    <a:off x="2700" y="3463"/>
                    <a:ext cx="540" cy="540"/>
                  </a:xfrm>
                  <a:prstGeom prst="line">
                    <a:avLst/>
                  </a:prstGeom>
                  <a:noFill/>
                  <a:ln w="9525">
                    <a:solidFill>
                      <a:srgbClr val="000000"/>
                    </a:solidFill>
                    <a:round/>
                    <a:headEnd/>
                    <a:tailEnd/>
                  </a:ln>
                </p:spPr>
                <p:txBody>
                  <a:bodyPr/>
                  <a:lstStyle/>
                  <a:p>
                    <a:endParaRPr lang="en-US"/>
                  </a:p>
                </p:txBody>
              </p:sp>
            </p:grpSp>
            <p:grpSp>
              <p:nvGrpSpPr>
                <p:cNvPr id="22538" name="Group 41"/>
                <p:cNvGrpSpPr>
                  <a:grpSpLocks/>
                </p:cNvGrpSpPr>
                <p:nvPr/>
              </p:nvGrpSpPr>
              <p:grpSpPr bwMode="auto">
                <a:xfrm>
                  <a:off x="9360" y="1663"/>
                  <a:ext cx="1080" cy="2160"/>
                  <a:chOff x="9360" y="1663"/>
                  <a:chExt cx="1080" cy="2160"/>
                </a:xfrm>
              </p:grpSpPr>
              <p:sp>
                <p:nvSpPr>
                  <p:cNvPr id="22552" name="Oval 42"/>
                  <p:cNvSpPr>
                    <a:spLocks noChangeArrowheads="1"/>
                  </p:cNvSpPr>
                  <p:nvPr/>
                </p:nvSpPr>
                <p:spPr bwMode="auto">
                  <a:xfrm>
                    <a:off x="9540" y="1663"/>
                    <a:ext cx="720" cy="540"/>
                  </a:xfrm>
                  <a:prstGeom prst="ellipse">
                    <a:avLst/>
                  </a:prstGeom>
                  <a:solidFill>
                    <a:srgbClr val="99CCFF"/>
                  </a:solidFill>
                  <a:ln w="9525">
                    <a:solidFill>
                      <a:srgbClr val="000000"/>
                    </a:solidFill>
                    <a:round/>
                    <a:headEnd/>
                    <a:tailEnd/>
                  </a:ln>
                </p:spPr>
                <p:txBody>
                  <a:bodyPr/>
                  <a:lstStyle/>
                  <a:p>
                    <a:endParaRPr lang="en-US"/>
                  </a:p>
                </p:txBody>
              </p:sp>
              <p:sp>
                <p:nvSpPr>
                  <p:cNvPr id="22553" name="Line 43"/>
                  <p:cNvSpPr>
                    <a:spLocks noChangeShapeType="1"/>
                  </p:cNvSpPr>
                  <p:nvPr/>
                </p:nvSpPr>
                <p:spPr bwMode="auto">
                  <a:xfrm>
                    <a:off x="9900" y="2383"/>
                    <a:ext cx="540" cy="540"/>
                  </a:xfrm>
                  <a:prstGeom prst="line">
                    <a:avLst/>
                  </a:prstGeom>
                  <a:noFill/>
                  <a:ln w="9525">
                    <a:solidFill>
                      <a:srgbClr val="000000"/>
                    </a:solidFill>
                    <a:round/>
                    <a:headEnd/>
                    <a:tailEnd/>
                  </a:ln>
                </p:spPr>
                <p:txBody>
                  <a:bodyPr/>
                  <a:lstStyle/>
                  <a:p>
                    <a:endParaRPr lang="en-US"/>
                  </a:p>
                </p:txBody>
              </p:sp>
              <p:sp>
                <p:nvSpPr>
                  <p:cNvPr id="22554" name="Line 44"/>
                  <p:cNvSpPr>
                    <a:spLocks noChangeShapeType="1"/>
                  </p:cNvSpPr>
                  <p:nvPr/>
                </p:nvSpPr>
                <p:spPr bwMode="auto">
                  <a:xfrm flipH="1">
                    <a:off x="9360" y="2383"/>
                    <a:ext cx="540" cy="540"/>
                  </a:xfrm>
                  <a:prstGeom prst="line">
                    <a:avLst/>
                  </a:prstGeom>
                  <a:noFill/>
                  <a:ln w="9525">
                    <a:solidFill>
                      <a:srgbClr val="000000"/>
                    </a:solidFill>
                    <a:round/>
                    <a:headEnd/>
                    <a:tailEnd/>
                  </a:ln>
                </p:spPr>
                <p:txBody>
                  <a:bodyPr/>
                  <a:lstStyle/>
                  <a:p>
                    <a:endParaRPr lang="en-US"/>
                  </a:p>
                </p:txBody>
              </p:sp>
              <p:sp>
                <p:nvSpPr>
                  <p:cNvPr id="22555" name="Line 45"/>
                  <p:cNvSpPr>
                    <a:spLocks noChangeShapeType="1"/>
                  </p:cNvSpPr>
                  <p:nvPr/>
                </p:nvSpPr>
                <p:spPr bwMode="auto">
                  <a:xfrm flipH="1">
                    <a:off x="9360" y="3283"/>
                    <a:ext cx="540" cy="540"/>
                  </a:xfrm>
                  <a:prstGeom prst="line">
                    <a:avLst/>
                  </a:prstGeom>
                  <a:noFill/>
                  <a:ln w="9525">
                    <a:solidFill>
                      <a:srgbClr val="000000"/>
                    </a:solidFill>
                    <a:round/>
                    <a:headEnd/>
                    <a:tailEnd/>
                  </a:ln>
                </p:spPr>
                <p:txBody>
                  <a:bodyPr/>
                  <a:lstStyle/>
                  <a:p>
                    <a:endParaRPr lang="en-US"/>
                  </a:p>
                </p:txBody>
              </p:sp>
              <p:sp>
                <p:nvSpPr>
                  <p:cNvPr id="22556" name="Line 46"/>
                  <p:cNvSpPr>
                    <a:spLocks noChangeShapeType="1"/>
                  </p:cNvSpPr>
                  <p:nvPr/>
                </p:nvSpPr>
                <p:spPr bwMode="auto">
                  <a:xfrm>
                    <a:off x="9900" y="3283"/>
                    <a:ext cx="540" cy="540"/>
                  </a:xfrm>
                  <a:prstGeom prst="line">
                    <a:avLst/>
                  </a:prstGeom>
                  <a:noFill/>
                  <a:ln w="9525">
                    <a:solidFill>
                      <a:srgbClr val="000000"/>
                    </a:solidFill>
                    <a:round/>
                    <a:headEnd/>
                    <a:tailEnd/>
                  </a:ln>
                </p:spPr>
                <p:txBody>
                  <a:bodyPr/>
                  <a:lstStyle/>
                  <a:p>
                    <a:endParaRPr lang="en-US"/>
                  </a:p>
                </p:txBody>
              </p:sp>
            </p:grpSp>
            <p:grpSp>
              <p:nvGrpSpPr>
                <p:cNvPr id="22539" name="Group 47"/>
                <p:cNvGrpSpPr>
                  <a:grpSpLocks/>
                </p:cNvGrpSpPr>
                <p:nvPr/>
              </p:nvGrpSpPr>
              <p:grpSpPr bwMode="auto">
                <a:xfrm>
                  <a:off x="4500" y="1663"/>
                  <a:ext cx="3240" cy="3420"/>
                  <a:chOff x="4500" y="1663"/>
                  <a:chExt cx="3240" cy="3420"/>
                </a:xfrm>
              </p:grpSpPr>
              <p:sp>
                <p:nvSpPr>
                  <p:cNvPr id="22547" name="Rectangle 48"/>
                  <p:cNvSpPr>
                    <a:spLocks noChangeArrowheads="1"/>
                  </p:cNvSpPr>
                  <p:nvPr/>
                </p:nvSpPr>
                <p:spPr bwMode="auto">
                  <a:xfrm>
                    <a:off x="4500" y="1663"/>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2548" name="Oval 49"/>
                  <p:cNvSpPr>
                    <a:spLocks noChangeArrowheads="1"/>
                  </p:cNvSpPr>
                  <p:nvPr/>
                </p:nvSpPr>
                <p:spPr bwMode="auto">
                  <a:xfrm>
                    <a:off x="5040" y="18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Products</a:t>
                    </a:r>
                    <a:endParaRPr lang="en-US" sz="1400"/>
                  </a:p>
                </p:txBody>
              </p:sp>
              <p:sp>
                <p:nvSpPr>
                  <p:cNvPr id="22549" name="Oval 50"/>
                  <p:cNvSpPr>
                    <a:spLocks noChangeArrowheads="1"/>
                  </p:cNvSpPr>
                  <p:nvPr/>
                </p:nvSpPr>
                <p:spPr bwMode="auto">
                  <a:xfrm>
                    <a:off x="5040" y="27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Feedback</a:t>
                    </a:r>
                    <a:endParaRPr lang="en-US" sz="1400"/>
                  </a:p>
                </p:txBody>
              </p:sp>
              <p:sp>
                <p:nvSpPr>
                  <p:cNvPr id="22550" name="Oval 51"/>
                  <p:cNvSpPr>
                    <a:spLocks noChangeArrowheads="1"/>
                  </p:cNvSpPr>
                  <p:nvPr/>
                </p:nvSpPr>
                <p:spPr bwMode="auto">
                  <a:xfrm>
                    <a:off x="5220" y="3628"/>
                    <a:ext cx="1980" cy="691"/>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Booking</a:t>
                    </a:r>
                    <a:endParaRPr lang="en-US" sz="1400"/>
                  </a:p>
                </p:txBody>
              </p:sp>
              <p:sp>
                <p:nvSpPr>
                  <p:cNvPr id="22551" name="Oval 52"/>
                  <p:cNvSpPr>
                    <a:spLocks noChangeArrowheads="1"/>
                  </p:cNvSpPr>
                  <p:nvPr/>
                </p:nvSpPr>
                <p:spPr bwMode="auto">
                  <a:xfrm>
                    <a:off x="5147" y="4409"/>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Manage Users</a:t>
                    </a:r>
                    <a:endParaRPr lang="en-US" sz="1400"/>
                  </a:p>
                </p:txBody>
              </p:sp>
            </p:grpSp>
            <p:sp>
              <p:nvSpPr>
                <p:cNvPr id="22540" name="Line 53"/>
                <p:cNvSpPr>
                  <a:spLocks noChangeShapeType="1"/>
                </p:cNvSpPr>
                <p:nvPr/>
              </p:nvSpPr>
              <p:spPr bwMode="auto">
                <a:xfrm>
                  <a:off x="3420" y="2188"/>
                  <a:ext cx="1440" cy="180"/>
                </a:xfrm>
                <a:prstGeom prst="line">
                  <a:avLst/>
                </a:prstGeom>
                <a:noFill/>
                <a:ln w="9525">
                  <a:solidFill>
                    <a:srgbClr val="000000"/>
                  </a:solidFill>
                  <a:round/>
                  <a:headEnd/>
                  <a:tailEnd type="triangle" w="med" len="med"/>
                </a:ln>
              </p:spPr>
              <p:txBody>
                <a:bodyPr/>
                <a:lstStyle/>
                <a:p>
                  <a:endParaRPr lang="en-US"/>
                </a:p>
              </p:txBody>
            </p:sp>
            <p:sp>
              <p:nvSpPr>
                <p:cNvPr id="22541" name="Line 54"/>
                <p:cNvSpPr>
                  <a:spLocks noChangeShapeType="1"/>
                </p:cNvSpPr>
                <p:nvPr/>
              </p:nvSpPr>
              <p:spPr bwMode="auto">
                <a:xfrm>
                  <a:off x="3600" y="3448"/>
                  <a:ext cx="1620" cy="360"/>
                </a:xfrm>
                <a:prstGeom prst="line">
                  <a:avLst/>
                </a:prstGeom>
                <a:noFill/>
                <a:ln w="9525">
                  <a:solidFill>
                    <a:srgbClr val="000000"/>
                  </a:solidFill>
                  <a:round/>
                  <a:headEnd/>
                  <a:tailEnd type="triangle" w="med" len="med"/>
                </a:ln>
              </p:spPr>
              <p:txBody>
                <a:bodyPr/>
                <a:lstStyle/>
                <a:p>
                  <a:endParaRPr lang="en-US"/>
                </a:p>
              </p:txBody>
            </p:sp>
            <p:sp>
              <p:nvSpPr>
                <p:cNvPr id="22542" name="Line 55"/>
                <p:cNvSpPr>
                  <a:spLocks noChangeShapeType="1"/>
                </p:cNvSpPr>
                <p:nvPr/>
              </p:nvSpPr>
              <p:spPr bwMode="auto">
                <a:xfrm flipV="1">
                  <a:off x="7527" y="2040"/>
                  <a:ext cx="1800" cy="180"/>
                </a:xfrm>
                <a:prstGeom prst="line">
                  <a:avLst/>
                </a:prstGeom>
                <a:noFill/>
                <a:ln w="9525">
                  <a:solidFill>
                    <a:srgbClr val="000000"/>
                  </a:solidFill>
                  <a:round/>
                  <a:headEnd/>
                  <a:tailEnd type="triangle" w="med" len="med"/>
                </a:ln>
              </p:spPr>
              <p:txBody>
                <a:bodyPr/>
                <a:lstStyle/>
                <a:p>
                  <a:endParaRPr lang="en-US"/>
                </a:p>
              </p:txBody>
            </p:sp>
            <p:sp>
              <p:nvSpPr>
                <p:cNvPr id="22543" name="Line 56"/>
                <p:cNvSpPr>
                  <a:spLocks noChangeShapeType="1"/>
                </p:cNvSpPr>
                <p:nvPr/>
              </p:nvSpPr>
              <p:spPr bwMode="auto">
                <a:xfrm flipV="1">
                  <a:off x="7380" y="2908"/>
                  <a:ext cx="1620" cy="900"/>
                </a:xfrm>
                <a:prstGeom prst="line">
                  <a:avLst/>
                </a:prstGeom>
                <a:noFill/>
                <a:ln w="9525">
                  <a:solidFill>
                    <a:srgbClr val="000000"/>
                  </a:solidFill>
                  <a:round/>
                  <a:headEnd/>
                  <a:tailEnd type="triangle" w="med" len="med"/>
                </a:ln>
              </p:spPr>
              <p:txBody>
                <a:bodyPr/>
                <a:lstStyle/>
                <a:p>
                  <a:endParaRPr lang="en-US"/>
                </a:p>
              </p:txBody>
            </p:sp>
            <p:sp>
              <p:nvSpPr>
                <p:cNvPr id="22544" name="Line 57"/>
                <p:cNvSpPr>
                  <a:spLocks noChangeShapeType="1"/>
                </p:cNvSpPr>
                <p:nvPr/>
              </p:nvSpPr>
              <p:spPr bwMode="auto">
                <a:xfrm flipV="1">
                  <a:off x="7560" y="2368"/>
                  <a:ext cx="1800" cy="540"/>
                </a:xfrm>
                <a:prstGeom prst="line">
                  <a:avLst/>
                </a:prstGeom>
                <a:noFill/>
                <a:ln w="9525">
                  <a:solidFill>
                    <a:srgbClr val="000000"/>
                  </a:solidFill>
                  <a:round/>
                  <a:headEnd/>
                  <a:tailEnd type="triangle" w="med" len="med"/>
                </a:ln>
              </p:spPr>
              <p:txBody>
                <a:bodyPr/>
                <a:lstStyle/>
                <a:p>
                  <a:endParaRPr lang="en-US"/>
                </a:p>
              </p:txBody>
            </p:sp>
            <p:sp>
              <p:nvSpPr>
                <p:cNvPr id="22545" name="Line 58"/>
                <p:cNvSpPr>
                  <a:spLocks noChangeShapeType="1"/>
                </p:cNvSpPr>
                <p:nvPr/>
              </p:nvSpPr>
              <p:spPr bwMode="auto">
                <a:xfrm>
                  <a:off x="3600" y="2908"/>
                  <a:ext cx="1260" cy="180"/>
                </a:xfrm>
                <a:prstGeom prst="line">
                  <a:avLst/>
                </a:prstGeom>
                <a:noFill/>
                <a:ln w="9525">
                  <a:solidFill>
                    <a:srgbClr val="000000"/>
                  </a:solidFill>
                  <a:round/>
                  <a:headEnd/>
                  <a:tailEnd type="triangle" w="med" len="med"/>
                </a:ln>
              </p:spPr>
              <p:txBody>
                <a:bodyPr/>
                <a:lstStyle/>
                <a:p>
                  <a:endParaRPr lang="en-US"/>
                </a:p>
              </p:txBody>
            </p:sp>
            <p:sp>
              <p:nvSpPr>
                <p:cNvPr id="22546" name="Line 59"/>
                <p:cNvSpPr>
                  <a:spLocks noChangeShapeType="1"/>
                </p:cNvSpPr>
                <p:nvPr/>
              </p:nvSpPr>
              <p:spPr bwMode="auto">
                <a:xfrm>
                  <a:off x="3457" y="4048"/>
                  <a:ext cx="1620" cy="360"/>
                </a:xfrm>
                <a:prstGeom prst="line">
                  <a:avLst/>
                </a:prstGeom>
                <a:noFill/>
                <a:ln w="9525">
                  <a:solidFill>
                    <a:srgbClr val="000000"/>
                  </a:solidFill>
                  <a:round/>
                  <a:headEnd/>
                  <a:tailEnd type="triangle" w="med" len="med"/>
                </a:ln>
              </p:spPr>
              <p:txBody>
                <a:bodyPr/>
                <a:lstStyle/>
                <a:p>
                  <a:endParaRPr lang="en-US"/>
                </a:p>
              </p:txBody>
            </p:sp>
          </p:grpSp>
        </p:grpSp>
      </p:grpSp>
      <p:sp>
        <p:nvSpPr>
          <p:cNvPr id="22532" name="Rectangle 33"/>
          <p:cNvSpPr>
            <a:spLocks noChangeArrowheads="1"/>
          </p:cNvSpPr>
          <p:nvPr/>
        </p:nvSpPr>
        <p:spPr bwMode="auto">
          <a:xfrm>
            <a:off x="0" y="5286375"/>
            <a:ext cx="9144000" cy="457200"/>
          </a:xfrm>
          <a:prstGeom prst="rect">
            <a:avLst/>
          </a:prstGeom>
          <a:noFill/>
          <a:ln w="9525">
            <a:noFill/>
            <a:miter lim="800000"/>
            <a:headEnd/>
            <a:tailEnd/>
          </a:ln>
        </p:spPr>
        <p:txBody>
          <a:bodyPr wrap="none" anchor="ctr">
            <a:spAutoFit/>
          </a:bodyPr>
          <a:lstStyle/>
          <a:p>
            <a:pPr algn="ctr" eaLnBrk="0" hangingPunct="0">
              <a:tabLst>
                <a:tab pos="2701925" algn="l"/>
              </a:tabLst>
            </a:pPr>
            <a:r>
              <a:rPr lang="en-US" sz="1200" b="1" u="sng">
                <a:latin typeface="Times New Roman" pitchFamily="18" charset="0"/>
              </a:rPr>
              <a:t>Use Case Diagram between ADMIN   and   SYSTEM:</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23555" name="Group 33"/>
          <p:cNvGrpSpPr>
            <a:grpSpLocks/>
          </p:cNvGrpSpPr>
          <p:nvPr/>
        </p:nvGrpSpPr>
        <p:grpSpPr bwMode="auto">
          <a:xfrm>
            <a:off x="857250" y="1143000"/>
            <a:ext cx="7358063" cy="4071938"/>
            <a:chOff x="2160" y="6765"/>
            <a:chExt cx="8280" cy="2942"/>
          </a:xfrm>
        </p:grpSpPr>
        <p:grpSp>
          <p:nvGrpSpPr>
            <p:cNvPr id="23557" name="Group 34"/>
            <p:cNvGrpSpPr>
              <a:grpSpLocks/>
            </p:cNvGrpSpPr>
            <p:nvPr/>
          </p:nvGrpSpPr>
          <p:grpSpPr bwMode="auto">
            <a:xfrm>
              <a:off x="2160" y="6945"/>
              <a:ext cx="1080" cy="2160"/>
              <a:chOff x="2160" y="6945"/>
              <a:chExt cx="1080" cy="2160"/>
            </a:xfrm>
          </p:grpSpPr>
          <p:sp>
            <p:nvSpPr>
              <p:cNvPr id="23579" name="Oval 35"/>
              <p:cNvSpPr>
                <a:spLocks noChangeArrowheads="1"/>
              </p:cNvSpPr>
              <p:nvPr/>
            </p:nvSpPr>
            <p:spPr bwMode="auto">
              <a:xfrm>
                <a:off x="2340" y="694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80" name="Line 36"/>
              <p:cNvSpPr>
                <a:spLocks noChangeShapeType="1"/>
              </p:cNvSpPr>
              <p:nvPr/>
            </p:nvSpPr>
            <p:spPr bwMode="auto">
              <a:xfrm>
                <a:off x="2700" y="7485"/>
                <a:ext cx="0" cy="1080"/>
              </a:xfrm>
              <a:prstGeom prst="line">
                <a:avLst/>
              </a:prstGeom>
              <a:noFill/>
              <a:ln w="9525">
                <a:solidFill>
                  <a:srgbClr val="000000"/>
                </a:solidFill>
                <a:round/>
                <a:headEnd/>
                <a:tailEnd/>
              </a:ln>
            </p:spPr>
            <p:txBody>
              <a:bodyPr/>
              <a:lstStyle/>
              <a:p>
                <a:endParaRPr lang="en-US"/>
              </a:p>
            </p:txBody>
          </p:sp>
          <p:sp>
            <p:nvSpPr>
              <p:cNvPr id="23581" name="Line 37"/>
              <p:cNvSpPr>
                <a:spLocks noChangeShapeType="1"/>
              </p:cNvSpPr>
              <p:nvPr/>
            </p:nvSpPr>
            <p:spPr bwMode="auto">
              <a:xfrm flipH="1">
                <a:off x="2160" y="7665"/>
                <a:ext cx="540" cy="540"/>
              </a:xfrm>
              <a:prstGeom prst="line">
                <a:avLst/>
              </a:prstGeom>
              <a:noFill/>
              <a:ln w="9525">
                <a:solidFill>
                  <a:srgbClr val="000000"/>
                </a:solidFill>
                <a:round/>
                <a:headEnd/>
                <a:tailEnd/>
              </a:ln>
            </p:spPr>
            <p:txBody>
              <a:bodyPr/>
              <a:lstStyle/>
              <a:p>
                <a:endParaRPr lang="en-US"/>
              </a:p>
            </p:txBody>
          </p:sp>
          <p:sp>
            <p:nvSpPr>
              <p:cNvPr id="23582" name="Line 38"/>
              <p:cNvSpPr>
                <a:spLocks noChangeShapeType="1"/>
              </p:cNvSpPr>
              <p:nvPr/>
            </p:nvSpPr>
            <p:spPr bwMode="auto">
              <a:xfrm>
                <a:off x="2700" y="7665"/>
                <a:ext cx="540" cy="540"/>
              </a:xfrm>
              <a:prstGeom prst="line">
                <a:avLst/>
              </a:prstGeom>
              <a:noFill/>
              <a:ln w="9525">
                <a:solidFill>
                  <a:srgbClr val="000000"/>
                </a:solidFill>
                <a:round/>
                <a:headEnd/>
                <a:tailEnd/>
              </a:ln>
            </p:spPr>
            <p:txBody>
              <a:bodyPr/>
              <a:lstStyle/>
              <a:p>
                <a:endParaRPr lang="en-US"/>
              </a:p>
            </p:txBody>
          </p:sp>
          <p:sp>
            <p:nvSpPr>
              <p:cNvPr id="23583" name="Line 39"/>
              <p:cNvSpPr>
                <a:spLocks noChangeShapeType="1"/>
              </p:cNvSpPr>
              <p:nvPr/>
            </p:nvSpPr>
            <p:spPr bwMode="auto">
              <a:xfrm flipH="1">
                <a:off x="2160" y="8565"/>
                <a:ext cx="540" cy="540"/>
              </a:xfrm>
              <a:prstGeom prst="line">
                <a:avLst/>
              </a:prstGeom>
              <a:noFill/>
              <a:ln w="9525">
                <a:solidFill>
                  <a:srgbClr val="000000"/>
                </a:solidFill>
                <a:round/>
                <a:headEnd/>
                <a:tailEnd/>
              </a:ln>
            </p:spPr>
            <p:txBody>
              <a:bodyPr/>
              <a:lstStyle/>
              <a:p>
                <a:endParaRPr lang="en-US"/>
              </a:p>
            </p:txBody>
          </p:sp>
          <p:sp>
            <p:nvSpPr>
              <p:cNvPr id="23584" name="Line 40"/>
              <p:cNvSpPr>
                <a:spLocks noChangeShapeType="1"/>
              </p:cNvSpPr>
              <p:nvPr/>
            </p:nvSpPr>
            <p:spPr bwMode="auto">
              <a:xfrm>
                <a:off x="2700" y="8565"/>
                <a:ext cx="540" cy="540"/>
              </a:xfrm>
              <a:prstGeom prst="line">
                <a:avLst/>
              </a:prstGeom>
              <a:noFill/>
              <a:ln w="9525">
                <a:solidFill>
                  <a:srgbClr val="000000"/>
                </a:solidFill>
                <a:round/>
                <a:headEnd/>
                <a:tailEnd/>
              </a:ln>
            </p:spPr>
            <p:txBody>
              <a:bodyPr/>
              <a:lstStyle/>
              <a:p>
                <a:endParaRPr lang="en-US"/>
              </a:p>
            </p:txBody>
          </p:sp>
        </p:grpSp>
        <p:grpSp>
          <p:nvGrpSpPr>
            <p:cNvPr id="23558" name="Group 41"/>
            <p:cNvGrpSpPr>
              <a:grpSpLocks/>
            </p:cNvGrpSpPr>
            <p:nvPr/>
          </p:nvGrpSpPr>
          <p:grpSpPr bwMode="auto">
            <a:xfrm>
              <a:off x="9360" y="6765"/>
              <a:ext cx="1080" cy="2160"/>
              <a:chOff x="9360" y="6765"/>
              <a:chExt cx="1080" cy="2160"/>
            </a:xfrm>
          </p:grpSpPr>
          <p:sp>
            <p:nvSpPr>
              <p:cNvPr id="23573" name="Oval 42"/>
              <p:cNvSpPr>
                <a:spLocks noChangeArrowheads="1"/>
              </p:cNvSpPr>
              <p:nvPr/>
            </p:nvSpPr>
            <p:spPr bwMode="auto">
              <a:xfrm>
                <a:off x="9540" y="6765"/>
                <a:ext cx="720" cy="540"/>
              </a:xfrm>
              <a:prstGeom prst="ellipse">
                <a:avLst/>
              </a:prstGeom>
              <a:solidFill>
                <a:srgbClr val="99CCFF"/>
              </a:solidFill>
              <a:ln w="9525">
                <a:solidFill>
                  <a:srgbClr val="000000"/>
                </a:solidFill>
                <a:round/>
                <a:headEnd/>
                <a:tailEnd/>
              </a:ln>
            </p:spPr>
            <p:txBody>
              <a:bodyPr/>
              <a:lstStyle/>
              <a:p>
                <a:endParaRPr lang="en-US"/>
              </a:p>
            </p:txBody>
          </p:sp>
          <p:sp>
            <p:nvSpPr>
              <p:cNvPr id="23574" name="Line 43"/>
              <p:cNvSpPr>
                <a:spLocks noChangeShapeType="1"/>
              </p:cNvSpPr>
              <p:nvPr/>
            </p:nvSpPr>
            <p:spPr bwMode="auto">
              <a:xfrm>
                <a:off x="9900" y="7305"/>
                <a:ext cx="0" cy="1080"/>
              </a:xfrm>
              <a:prstGeom prst="line">
                <a:avLst/>
              </a:prstGeom>
              <a:noFill/>
              <a:ln w="9525">
                <a:solidFill>
                  <a:srgbClr val="000000"/>
                </a:solidFill>
                <a:round/>
                <a:headEnd/>
                <a:tailEnd/>
              </a:ln>
            </p:spPr>
            <p:txBody>
              <a:bodyPr/>
              <a:lstStyle/>
              <a:p>
                <a:endParaRPr lang="en-US"/>
              </a:p>
            </p:txBody>
          </p:sp>
          <p:sp>
            <p:nvSpPr>
              <p:cNvPr id="23575" name="Line 44"/>
              <p:cNvSpPr>
                <a:spLocks noChangeShapeType="1"/>
              </p:cNvSpPr>
              <p:nvPr/>
            </p:nvSpPr>
            <p:spPr bwMode="auto">
              <a:xfrm>
                <a:off x="9900" y="7485"/>
                <a:ext cx="540" cy="540"/>
              </a:xfrm>
              <a:prstGeom prst="line">
                <a:avLst/>
              </a:prstGeom>
              <a:noFill/>
              <a:ln w="9525">
                <a:solidFill>
                  <a:srgbClr val="000000"/>
                </a:solidFill>
                <a:round/>
                <a:headEnd/>
                <a:tailEnd/>
              </a:ln>
            </p:spPr>
            <p:txBody>
              <a:bodyPr/>
              <a:lstStyle/>
              <a:p>
                <a:endParaRPr lang="en-US"/>
              </a:p>
            </p:txBody>
          </p:sp>
          <p:sp>
            <p:nvSpPr>
              <p:cNvPr id="23576" name="Line 45"/>
              <p:cNvSpPr>
                <a:spLocks noChangeShapeType="1"/>
              </p:cNvSpPr>
              <p:nvPr/>
            </p:nvSpPr>
            <p:spPr bwMode="auto">
              <a:xfrm flipH="1">
                <a:off x="9360" y="7485"/>
                <a:ext cx="540" cy="540"/>
              </a:xfrm>
              <a:prstGeom prst="line">
                <a:avLst/>
              </a:prstGeom>
              <a:noFill/>
              <a:ln w="9525">
                <a:solidFill>
                  <a:srgbClr val="000000"/>
                </a:solidFill>
                <a:round/>
                <a:headEnd/>
                <a:tailEnd/>
              </a:ln>
            </p:spPr>
            <p:txBody>
              <a:bodyPr/>
              <a:lstStyle/>
              <a:p>
                <a:endParaRPr lang="en-US"/>
              </a:p>
            </p:txBody>
          </p:sp>
          <p:sp>
            <p:nvSpPr>
              <p:cNvPr id="23577" name="Line 46"/>
              <p:cNvSpPr>
                <a:spLocks noChangeShapeType="1"/>
              </p:cNvSpPr>
              <p:nvPr/>
            </p:nvSpPr>
            <p:spPr bwMode="auto">
              <a:xfrm flipH="1">
                <a:off x="9360" y="8385"/>
                <a:ext cx="540" cy="540"/>
              </a:xfrm>
              <a:prstGeom prst="line">
                <a:avLst/>
              </a:prstGeom>
              <a:noFill/>
              <a:ln w="9525">
                <a:solidFill>
                  <a:srgbClr val="000000"/>
                </a:solidFill>
                <a:round/>
                <a:headEnd/>
                <a:tailEnd/>
              </a:ln>
            </p:spPr>
            <p:txBody>
              <a:bodyPr/>
              <a:lstStyle/>
              <a:p>
                <a:endParaRPr lang="en-US"/>
              </a:p>
            </p:txBody>
          </p:sp>
          <p:sp>
            <p:nvSpPr>
              <p:cNvPr id="23578" name="Line 47"/>
              <p:cNvSpPr>
                <a:spLocks noChangeShapeType="1"/>
              </p:cNvSpPr>
              <p:nvPr/>
            </p:nvSpPr>
            <p:spPr bwMode="auto">
              <a:xfrm>
                <a:off x="9900" y="8385"/>
                <a:ext cx="540" cy="540"/>
              </a:xfrm>
              <a:prstGeom prst="line">
                <a:avLst/>
              </a:prstGeom>
              <a:noFill/>
              <a:ln w="9525">
                <a:solidFill>
                  <a:srgbClr val="000000"/>
                </a:solidFill>
                <a:round/>
                <a:headEnd/>
                <a:tailEnd/>
              </a:ln>
            </p:spPr>
            <p:txBody>
              <a:bodyPr/>
              <a:lstStyle/>
              <a:p>
                <a:endParaRPr lang="en-US"/>
              </a:p>
            </p:txBody>
          </p:sp>
        </p:grpSp>
        <p:sp>
          <p:nvSpPr>
            <p:cNvPr id="23559" name="Line 48"/>
            <p:cNvSpPr>
              <a:spLocks noChangeShapeType="1"/>
            </p:cNvSpPr>
            <p:nvPr/>
          </p:nvSpPr>
          <p:spPr bwMode="auto">
            <a:xfrm>
              <a:off x="3420" y="7290"/>
              <a:ext cx="1440" cy="180"/>
            </a:xfrm>
            <a:prstGeom prst="line">
              <a:avLst/>
            </a:prstGeom>
            <a:noFill/>
            <a:ln w="9525">
              <a:solidFill>
                <a:srgbClr val="000000"/>
              </a:solidFill>
              <a:round/>
              <a:headEnd/>
              <a:tailEnd type="triangle" w="med" len="med"/>
            </a:ln>
          </p:spPr>
          <p:txBody>
            <a:bodyPr/>
            <a:lstStyle/>
            <a:p>
              <a:endParaRPr lang="en-US"/>
            </a:p>
          </p:txBody>
        </p:sp>
        <p:sp>
          <p:nvSpPr>
            <p:cNvPr id="23560" name="Line 49"/>
            <p:cNvSpPr>
              <a:spLocks noChangeShapeType="1"/>
            </p:cNvSpPr>
            <p:nvPr/>
          </p:nvSpPr>
          <p:spPr bwMode="auto">
            <a:xfrm>
              <a:off x="3240" y="8550"/>
              <a:ext cx="1620" cy="360"/>
            </a:xfrm>
            <a:prstGeom prst="line">
              <a:avLst/>
            </a:prstGeom>
            <a:noFill/>
            <a:ln w="9525">
              <a:solidFill>
                <a:srgbClr val="000000"/>
              </a:solidFill>
              <a:round/>
              <a:headEnd/>
              <a:tailEnd type="triangle" w="med" len="med"/>
            </a:ln>
          </p:spPr>
          <p:txBody>
            <a:bodyPr/>
            <a:lstStyle/>
            <a:p>
              <a:endParaRPr lang="en-US"/>
            </a:p>
          </p:txBody>
        </p:sp>
        <p:sp>
          <p:nvSpPr>
            <p:cNvPr id="23561" name="Line 50"/>
            <p:cNvSpPr>
              <a:spLocks noChangeShapeType="1"/>
            </p:cNvSpPr>
            <p:nvPr/>
          </p:nvSpPr>
          <p:spPr bwMode="auto">
            <a:xfrm flipV="1">
              <a:off x="7527" y="7142"/>
              <a:ext cx="1800" cy="180"/>
            </a:xfrm>
            <a:prstGeom prst="line">
              <a:avLst/>
            </a:prstGeom>
            <a:noFill/>
            <a:ln w="9525">
              <a:solidFill>
                <a:srgbClr val="000000"/>
              </a:solidFill>
              <a:round/>
              <a:headEnd/>
              <a:tailEnd type="triangle" w="med" len="med"/>
            </a:ln>
          </p:spPr>
          <p:txBody>
            <a:bodyPr/>
            <a:lstStyle/>
            <a:p>
              <a:endParaRPr lang="en-US"/>
            </a:p>
          </p:txBody>
        </p:sp>
        <p:sp>
          <p:nvSpPr>
            <p:cNvPr id="23562" name="Line 51"/>
            <p:cNvSpPr>
              <a:spLocks noChangeShapeType="1"/>
            </p:cNvSpPr>
            <p:nvPr/>
          </p:nvSpPr>
          <p:spPr bwMode="auto">
            <a:xfrm flipV="1">
              <a:off x="7380" y="8010"/>
              <a:ext cx="1620" cy="900"/>
            </a:xfrm>
            <a:prstGeom prst="line">
              <a:avLst/>
            </a:prstGeom>
            <a:noFill/>
            <a:ln w="9525">
              <a:solidFill>
                <a:srgbClr val="000000"/>
              </a:solidFill>
              <a:round/>
              <a:headEnd/>
              <a:tailEnd type="triangle" w="med" len="med"/>
            </a:ln>
          </p:spPr>
          <p:txBody>
            <a:bodyPr/>
            <a:lstStyle/>
            <a:p>
              <a:endParaRPr lang="en-US"/>
            </a:p>
          </p:txBody>
        </p:sp>
        <p:sp>
          <p:nvSpPr>
            <p:cNvPr id="23563" name="Line 52"/>
            <p:cNvSpPr>
              <a:spLocks noChangeShapeType="1"/>
            </p:cNvSpPr>
            <p:nvPr/>
          </p:nvSpPr>
          <p:spPr bwMode="auto">
            <a:xfrm flipV="1">
              <a:off x="7560" y="7470"/>
              <a:ext cx="1800" cy="540"/>
            </a:xfrm>
            <a:prstGeom prst="line">
              <a:avLst/>
            </a:prstGeom>
            <a:noFill/>
            <a:ln w="9525">
              <a:solidFill>
                <a:srgbClr val="000000"/>
              </a:solidFill>
              <a:round/>
              <a:headEnd/>
              <a:tailEnd type="triangle" w="med" len="med"/>
            </a:ln>
          </p:spPr>
          <p:txBody>
            <a:bodyPr/>
            <a:lstStyle/>
            <a:p>
              <a:endParaRPr lang="en-US"/>
            </a:p>
          </p:txBody>
        </p:sp>
        <p:sp>
          <p:nvSpPr>
            <p:cNvPr id="23564" name="Line 53"/>
            <p:cNvSpPr>
              <a:spLocks noChangeShapeType="1"/>
            </p:cNvSpPr>
            <p:nvPr/>
          </p:nvSpPr>
          <p:spPr bwMode="auto">
            <a:xfrm>
              <a:off x="3600" y="8010"/>
              <a:ext cx="1260" cy="180"/>
            </a:xfrm>
            <a:prstGeom prst="line">
              <a:avLst/>
            </a:prstGeom>
            <a:noFill/>
            <a:ln w="9525">
              <a:solidFill>
                <a:srgbClr val="000000"/>
              </a:solidFill>
              <a:round/>
              <a:headEnd/>
              <a:tailEnd type="triangle" w="med" len="med"/>
            </a:ln>
          </p:spPr>
          <p:txBody>
            <a:bodyPr/>
            <a:lstStyle/>
            <a:p>
              <a:endParaRPr lang="en-US"/>
            </a:p>
          </p:txBody>
        </p:sp>
        <p:grpSp>
          <p:nvGrpSpPr>
            <p:cNvPr id="23565" name="Group 54"/>
            <p:cNvGrpSpPr>
              <a:grpSpLocks/>
            </p:cNvGrpSpPr>
            <p:nvPr/>
          </p:nvGrpSpPr>
          <p:grpSpPr bwMode="auto">
            <a:xfrm>
              <a:off x="4860" y="6765"/>
              <a:ext cx="3240" cy="2942"/>
              <a:chOff x="4500" y="6765"/>
              <a:chExt cx="3240" cy="2942"/>
            </a:xfrm>
          </p:grpSpPr>
          <p:grpSp>
            <p:nvGrpSpPr>
              <p:cNvPr id="23566" name="Group 55"/>
              <p:cNvGrpSpPr>
                <a:grpSpLocks/>
              </p:cNvGrpSpPr>
              <p:nvPr/>
            </p:nvGrpSpPr>
            <p:grpSpPr bwMode="auto">
              <a:xfrm>
                <a:off x="4500" y="6765"/>
                <a:ext cx="3240" cy="2942"/>
                <a:chOff x="4155" y="9238"/>
                <a:chExt cx="3240" cy="3420"/>
              </a:xfrm>
            </p:grpSpPr>
            <p:sp>
              <p:nvSpPr>
                <p:cNvPr id="23569" name="Rectangle 56"/>
                <p:cNvSpPr>
                  <a:spLocks noChangeArrowheads="1"/>
                </p:cNvSpPr>
                <p:nvPr/>
              </p:nvSpPr>
              <p:spPr bwMode="auto">
                <a:xfrm>
                  <a:off x="4155" y="9238"/>
                  <a:ext cx="3240" cy="3420"/>
                </a:xfrm>
                <a:prstGeom prst="rect">
                  <a:avLst/>
                </a:prstGeom>
                <a:solidFill>
                  <a:srgbClr val="99CCFF"/>
                </a:solidFill>
                <a:ln w="9525">
                  <a:solidFill>
                    <a:srgbClr val="000000"/>
                  </a:solidFill>
                  <a:miter lim="800000"/>
                  <a:headEnd/>
                  <a:tailEnd/>
                </a:ln>
              </p:spPr>
              <p:txBody>
                <a:bodyPr/>
                <a:lstStyle/>
                <a:p>
                  <a:endParaRPr lang="en-US"/>
                </a:p>
              </p:txBody>
            </p:sp>
            <p:sp>
              <p:nvSpPr>
                <p:cNvPr id="23570" name="Oval 57"/>
                <p:cNvSpPr>
                  <a:spLocks noChangeArrowheads="1"/>
                </p:cNvSpPr>
                <p:nvPr/>
              </p:nvSpPr>
              <p:spPr bwMode="auto">
                <a:xfrm>
                  <a:off x="4695" y="94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600" b="1">
                      <a:latin typeface="Calibri" pitchFamily="34" charset="0"/>
                    </a:rPr>
                    <a:t>Booking</a:t>
                  </a:r>
                  <a:endParaRPr lang="en-US" sz="1600"/>
                </a:p>
              </p:txBody>
            </p:sp>
            <p:sp>
              <p:nvSpPr>
                <p:cNvPr id="23571" name="Oval 58"/>
                <p:cNvSpPr>
                  <a:spLocks noChangeArrowheads="1"/>
                </p:cNvSpPr>
                <p:nvPr/>
              </p:nvSpPr>
              <p:spPr bwMode="auto">
                <a:xfrm>
                  <a:off x="4695" y="10303"/>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Cancel</a:t>
                  </a:r>
                  <a:endParaRPr lang="en-US" sz="1400"/>
                </a:p>
              </p:txBody>
            </p:sp>
            <p:sp>
              <p:nvSpPr>
                <p:cNvPr id="23572" name="Oval 59"/>
                <p:cNvSpPr>
                  <a:spLocks noChangeArrowheads="1"/>
                </p:cNvSpPr>
                <p:nvPr/>
              </p:nvSpPr>
              <p:spPr bwMode="auto">
                <a:xfrm>
                  <a:off x="4875" y="11203"/>
                  <a:ext cx="1980" cy="540"/>
                </a:xfrm>
                <a:prstGeom prst="ellipse">
                  <a:avLst/>
                </a:prstGeom>
                <a:solidFill>
                  <a:srgbClr val="99CCFF"/>
                </a:solidFill>
                <a:ln w="9525">
                  <a:solidFill>
                    <a:srgbClr val="000000"/>
                  </a:solidFill>
                  <a:round/>
                  <a:headEnd/>
                  <a:tailEnd/>
                </a:ln>
              </p:spPr>
              <p:txBody>
                <a:bodyPr/>
                <a:lstStyle/>
                <a:p>
                  <a:pPr algn="ctr">
                    <a:spcAft>
                      <a:spcPts val="1000"/>
                    </a:spcAft>
                  </a:pPr>
                  <a:r>
                    <a:rPr lang="en-US" sz="1400" b="1">
                      <a:latin typeface="Calibri" pitchFamily="34" charset="0"/>
                    </a:rPr>
                    <a:t>Search</a:t>
                  </a:r>
                  <a:endParaRPr lang="en-US" sz="1400"/>
                </a:p>
              </p:txBody>
            </p:sp>
          </p:grpSp>
          <p:sp>
            <p:nvSpPr>
              <p:cNvPr id="23567" name="Oval 60"/>
              <p:cNvSpPr>
                <a:spLocks noChangeArrowheads="1"/>
              </p:cNvSpPr>
              <p:nvPr/>
            </p:nvSpPr>
            <p:spPr bwMode="auto">
              <a:xfrm>
                <a:off x="5220" y="9008"/>
                <a:ext cx="1980" cy="647"/>
              </a:xfrm>
              <a:prstGeom prst="ellipse">
                <a:avLst/>
              </a:prstGeom>
              <a:solidFill>
                <a:srgbClr val="92CDDC"/>
              </a:solidFill>
              <a:ln w="9525">
                <a:solidFill>
                  <a:srgbClr val="000000"/>
                </a:solidFill>
                <a:round/>
                <a:headEnd/>
                <a:tailEnd/>
              </a:ln>
            </p:spPr>
            <p:txBody>
              <a:bodyPr/>
              <a:lstStyle/>
              <a:p>
                <a:endParaRPr lang="en-US"/>
              </a:p>
            </p:txBody>
          </p:sp>
          <p:sp>
            <p:nvSpPr>
              <p:cNvPr id="23568" name="Text Box 61"/>
              <p:cNvSpPr txBox="1">
                <a:spLocks noChangeArrowheads="1"/>
              </p:cNvSpPr>
              <p:nvPr/>
            </p:nvSpPr>
            <p:spPr bwMode="auto">
              <a:xfrm>
                <a:off x="5521" y="9105"/>
                <a:ext cx="1462" cy="448"/>
              </a:xfrm>
              <a:prstGeom prst="rect">
                <a:avLst/>
              </a:prstGeom>
              <a:noFill/>
              <a:ln w="9525">
                <a:noFill/>
                <a:miter lim="800000"/>
                <a:headEnd/>
                <a:tailEnd/>
              </a:ln>
            </p:spPr>
            <p:txBody>
              <a:bodyPr/>
              <a:lstStyle/>
              <a:p>
                <a:pPr>
                  <a:spcAft>
                    <a:spcPts val="1000"/>
                  </a:spcAft>
                </a:pPr>
                <a:r>
                  <a:rPr lang="en-US" sz="900" b="1">
                    <a:latin typeface="Calibri" pitchFamily="34" charset="0"/>
                  </a:rPr>
                  <a:t>    </a:t>
                </a:r>
                <a:r>
                  <a:rPr lang="en-US" sz="1400" b="1">
                    <a:latin typeface="Calibri" pitchFamily="34" charset="0"/>
                  </a:rPr>
                  <a:t>Feedback</a:t>
                </a:r>
                <a:endParaRPr lang="en-US" sz="1400"/>
              </a:p>
            </p:txBody>
          </p:sp>
        </p:grpSp>
      </p:grpSp>
      <p:sp>
        <p:nvSpPr>
          <p:cNvPr id="23556" name="Rectangle 61"/>
          <p:cNvSpPr>
            <a:spLocks noChangeArrowheads="1"/>
          </p:cNvSpPr>
          <p:nvPr/>
        </p:nvSpPr>
        <p:spPr bwMode="auto">
          <a:xfrm>
            <a:off x="500063" y="5429250"/>
            <a:ext cx="7786687" cy="584200"/>
          </a:xfrm>
          <a:prstGeom prst="rect">
            <a:avLst/>
          </a:prstGeom>
          <a:noFill/>
          <a:ln w="9525">
            <a:noFill/>
            <a:miter lim="800000"/>
            <a:headEnd/>
            <a:tailEnd/>
          </a:ln>
        </p:spPr>
        <p:txBody>
          <a:bodyPr>
            <a:spAutoFit/>
          </a:bodyPr>
          <a:lstStyle/>
          <a:p>
            <a:pPr algn="ctr" eaLnBrk="0" hangingPunct="0">
              <a:tabLst>
                <a:tab pos="2701925" algn="l"/>
              </a:tabLst>
            </a:pPr>
            <a:r>
              <a:rPr lang="en-US" b="1" u="sng">
                <a:latin typeface="Times New Roman" pitchFamily="18" charset="0"/>
              </a:rPr>
              <a:t>Use Case Diagram between USER   and   SYSTEM:</a:t>
            </a:r>
            <a:endParaRPr lang="en-US" sz="3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IN" dirty="0"/>
              <a:t> </a:t>
            </a:r>
            <a:r>
              <a:rPr lang="en-US" b="1" dirty="0"/>
              <a:t>Sequence Diagram:</a:t>
            </a:r>
            <a:r>
              <a:rPr lang="en-IN" dirty="0"/>
              <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smtClean="0"/>
              <a:t> The purpose of sequence diagram is to show the flow of functionality through a use case. In other words, we call it a mapping process in terms of data transfers from the actor through the corresponding objects.</a:t>
            </a: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Bahnschrift SemiBold SemiConden" panose="020B0502040204020203" pitchFamily="34" charset="0"/>
              </a:rPr>
              <a:t>UNIVERSITY INSTITUTE </a:t>
            </a:r>
            <a:r>
              <a:rPr lang="en-US" b="1" dirty="0" smtClean="0">
                <a:latin typeface="Bahnschrift SemiBold SemiConden" panose="020B0502040204020203" pitchFamily="34" charset="0"/>
              </a:rPr>
              <a:t>OF </a:t>
            </a:r>
            <a:r>
              <a:rPr lang="en-US" b="1" dirty="0" smtClean="0">
                <a:latin typeface="Bahnschrift SemiBold SemiConden" panose="020B0502040204020203" pitchFamily="34" charset="0"/>
              </a:rPr>
              <a:t>TECHNOLOGY, RGPV BHOPAL</a:t>
            </a:r>
            <a:endParaRPr lang="en-US" b="1" dirty="0" smtClean="0">
              <a:latin typeface="Bahnschrift SemiBold SemiConden" panose="020B0502040204020203" pitchFamily="34" charset="0"/>
            </a:endParaRPr>
          </a:p>
        </p:txBody>
      </p:sp>
      <p:sp>
        <p:nvSpPr>
          <p:cNvPr id="3" name="Content Placeholder 2"/>
          <p:cNvSpPr>
            <a:spLocks noGrp="1"/>
          </p:cNvSpPr>
          <p:nvPr>
            <p:ph idx="1"/>
          </p:nvPr>
        </p:nvSpPr>
        <p:spPr>
          <a:xfrm>
            <a:off x="457200" y="4500563"/>
            <a:ext cx="8229600" cy="1824037"/>
          </a:xfrm>
        </p:spPr>
        <p:txBody>
          <a:bodyPr/>
          <a:lstStyle/>
          <a:p>
            <a:endParaRPr lang="en-US" dirty="0" smtClean="0"/>
          </a:p>
          <a:p>
            <a:pPr>
              <a:buFont typeface="Wingdings 2" pitchFamily="18" charset="2"/>
              <a:buNone/>
            </a:pPr>
            <a:r>
              <a:rPr lang="en-US" sz="3200" b="1" dirty="0" smtClean="0"/>
              <a:t>Guided By:</a:t>
            </a:r>
            <a:r>
              <a:rPr lang="en-US" sz="2400" b="1" dirty="0" smtClean="0">
                <a:solidFill>
                  <a:srgbClr val="FF0000"/>
                </a:solidFill>
              </a:rPr>
              <a:t>			</a:t>
            </a:r>
            <a:r>
              <a:rPr lang="en-US" sz="3200" b="1" dirty="0" smtClean="0"/>
              <a:t>Presented By:</a:t>
            </a:r>
          </a:p>
          <a:p>
            <a:r>
              <a:rPr lang="en-US" sz="2400" b="1" dirty="0" smtClean="0">
                <a:solidFill>
                  <a:srgbClr val="FF0000"/>
                </a:solidFill>
              </a:rPr>
              <a:t>Mr. Jay Narayan Thakre 	</a:t>
            </a:r>
            <a:r>
              <a:rPr lang="en-US" sz="2400" b="1" dirty="0" smtClean="0">
                <a:solidFill>
                  <a:srgbClr val="FF0000"/>
                </a:solidFill>
              </a:rPr>
              <a:t>              Laxmi </a:t>
            </a:r>
            <a:r>
              <a:rPr lang="en-US" sz="2400" b="1" dirty="0" smtClean="0">
                <a:solidFill>
                  <a:srgbClr val="FF0000"/>
                </a:solidFill>
              </a:rPr>
              <a:t>Kushwah</a:t>
            </a:r>
            <a:endParaRPr lang="en-US" dirty="0" smtClean="0"/>
          </a:p>
        </p:txBody>
      </p:sp>
      <p:pic>
        <p:nvPicPr>
          <p:cNvPr id="4" name="Picture 3"/>
          <p:cNvPicPr>
            <a:picLocks noChangeAspect="1"/>
          </p:cNvPicPr>
          <p:nvPr/>
        </p:nvPicPr>
        <p:blipFill>
          <a:blip r:embed="rId2"/>
          <a:stretch>
            <a:fillRect/>
          </a:stretch>
        </p:blipFill>
        <p:spPr>
          <a:xfrm>
            <a:off x="2915816" y="2243225"/>
            <a:ext cx="2799283" cy="23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3">
                                            <p:txEl>
                                              <p:pRg st="1" end="1"/>
                                            </p:txEl>
                                          </p:spTgt>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643182"/>
            <a:ext cx="8305800" cy="1500190"/>
          </a:xfrm>
        </p:spPr>
        <p:txBody>
          <a:bodyPr>
            <a:normAutofit fontScale="90000"/>
          </a:bodyPr>
          <a:lstStyle/>
          <a:p>
            <a:pPr eaLnBrk="1" fontAlgn="auto" hangingPunct="1">
              <a:spcAft>
                <a:spcPts val="0"/>
              </a:spcAft>
              <a:defRPr/>
            </a:pP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SEQUENCE DIAGRAM</a:t>
            </a:r>
            <a:r>
              <a:rPr lang="en-US" dirty="0" smtClean="0"/>
              <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6627" name="Picture 34" descr="C:\Users\win 8.1\Desktop\E-R-diagram.jpg"/>
          <p:cNvPicPr>
            <a:picLocks noChangeAspect="1" noChangeArrowheads="1"/>
          </p:cNvPicPr>
          <p:nvPr/>
        </p:nvPicPr>
        <p:blipFill>
          <a:blip r:embed="rId2"/>
          <a:srcRect/>
          <a:stretch>
            <a:fillRect/>
          </a:stretch>
        </p:blipFill>
        <p:spPr bwMode="auto">
          <a:xfrm>
            <a:off x="285750" y="928688"/>
            <a:ext cx="8572500"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000240"/>
            <a:ext cx="8305800" cy="2071702"/>
          </a:xfrm>
        </p:spPr>
        <p:txBody>
          <a:bodyPr/>
          <a:lstStyle/>
          <a:p>
            <a:pPr eaLnBrk="1" fontAlgn="auto" hangingPunct="1">
              <a:spcAft>
                <a:spcPts val="0"/>
              </a:spcAft>
              <a:defRPr/>
            </a:pPr>
            <a:r>
              <a:rPr lang="en-US" b="1" dirty="0" smtClean="0"/>
              <a:t>           </a:t>
            </a:r>
            <a:r>
              <a:rPr lang="en-US" sz="8000" b="1" dirty="0" smtClean="0"/>
              <a:t>ER DIAGRAM</a:t>
            </a:r>
            <a:endParaRPr lang="en-US" sz="8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4"/>
          <p:cNvSpPr>
            <a:spLocks noChangeArrowheads="1"/>
          </p:cNvSpPr>
          <p:nvPr/>
        </p:nvSpPr>
        <p:spPr bwMode="auto">
          <a:xfrm>
            <a:off x="1685925" y="925513"/>
            <a:ext cx="1695450" cy="904875"/>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        Admin/User</a:t>
            </a:r>
            <a:endParaRPr lang="en-US" sz="800"/>
          </a:p>
          <a:p>
            <a:pPr eaLnBrk="0" hangingPunct="0"/>
            <a:endParaRPr lang="en-US"/>
          </a:p>
        </p:txBody>
      </p:sp>
      <p:sp>
        <p:nvSpPr>
          <p:cNvPr id="28675" name="Oval 40"/>
          <p:cNvSpPr>
            <a:spLocks noChangeArrowheads="1"/>
          </p:cNvSpPr>
          <p:nvPr/>
        </p:nvSpPr>
        <p:spPr bwMode="auto">
          <a:xfrm>
            <a:off x="4352925" y="725488"/>
            <a:ext cx="1104900" cy="9620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System</a:t>
            </a:r>
            <a:endParaRPr lang="en-US" sz="800"/>
          </a:p>
          <a:p>
            <a:pPr eaLnBrk="0" hangingPunct="0"/>
            <a:endParaRPr lang="en-US"/>
          </a:p>
        </p:txBody>
      </p:sp>
      <p:sp>
        <p:nvSpPr>
          <p:cNvPr id="28676" name="AutoShape 39"/>
          <p:cNvSpPr>
            <a:spLocks noChangeArrowheads="1"/>
          </p:cNvSpPr>
          <p:nvPr/>
        </p:nvSpPr>
        <p:spPr bwMode="auto">
          <a:xfrm>
            <a:off x="6429375" y="725488"/>
            <a:ext cx="1000125" cy="962025"/>
          </a:xfrm>
          <a:prstGeom prst="flowChartMagneticDisk">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Database</a:t>
            </a:r>
            <a:endParaRPr lang="en-US"/>
          </a:p>
        </p:txBody>
      </p:sp>
      <p:cxnSp>
        <p:nvCxnSpPr>
          <p:cNvPr id="28677" name="AutoShape 35"/>
          <p:cNvCxnSpPr>
            <a:cxnSpLocks noChangeShapeType="1"/>
          </p:cNvCxnSpPr>
          <p:nvPr/>
        </p:nvCxnSpPr>
        <p:spPr bwMode="auto">
          <a:xfrm>
            <a:off x="3381375" y="1268413"/>
            <a:ext cx="971550" cy="0"/>
          </a:xfrm>
          <a:prstGeom prst="straightConnector1">
            <a:avLst/>
          </a:prstGeom>
          <a:noFill/>
          <a:ln w="9525">
            <a:solidFill>
              <a:srgbClr val="000000"/>
            </a:solidFill>
            <a:round/>
            <a:headEnd/>
            <a:tailEnd type="triangle" w="med" len="med"/>
          </a:ln>
        </p:spPr>
      </p:cxnSp>
      <p:cxnSp>
        <p:nvCxnSpPr>
          <p:cNvPr id="28678" name="AutoShape 36"/>
          <p:cNvCxnSpPr>
            <a:cxnSpLocks noChangeShapeType="1"/>
          </p:cNvCxnSpPr>
          <p:nvPr/>
        </p:nvCxnSpPr>
        <p:spPr bwMode="auto">
          <a:xfrm>
            <a:off x="5457825" y="1192213"/>
            <a:ext cx="971550" cy="0"/>
          </a:xfrm>
          <a:prstGeom prst="straightConnector1">
            <a:avLst/>
          </a:prstGeom>
          <a:noFill/>
          <a:ln w="9525">
            <a:solidFill>
              <a:srgbClr val="000000"/>
            </a:solidFill>
            <a:round/>
            <a:headEnd/>
            <a:tailEnd type="triangle" w="med" len="med"/>
          </a:ln>
        </p:spPr>
      </p:cxnSp>
      <p:cxnSp>
        <p:nvCxnSpPr>
          <p:cNvPr id="28679" name="AutoShape 37"/>
          <p:cNvCxnSpPr>
            <a:cxnSpLocks noChangeShapeType="1"/>
          </p:cNvCxnSpPr>
          <p:nvPr/>
        </p:nvCxnSpPr>
        <p:spPr bwMode="auto">
          <a:xfrm flipH="1">
            <a:off x="3381375" y="1466850"/>
            <a:ext cx="971550" cy="0"/>
          </a:xfrm>
          <a:prstGeom prst="straightConnector1">
            <a:avLst/>
          </a:prstGeom>
          <a:noFill/>
          <a:ln w="9525">
            <a:solidFill>
              <a:srgbClr val="000000"/>
            </a:solidFill>
            <a:round/>
            <a:headEnd/>
            <a:tailEnd type="triangle" w="med" len="med"/>
          </a:ln>
        </p:spPr>
      </p:cxnSp>
      <p:cxnSp>
        <p:nvCxnSpPr>
          <p:cNvPr id="28680" name="AutoShape 38"/>
          <p:cNvCxnSpPr>
            <a:cxnSpLocks noChangeShapeType="1"/>
          </p:cNvCxnSpPr>
          <p:nvPr/>
        </p:nvCxnSpPr>
        <p:spPr bwMode="auto">
          <a:xfrm flipH="1">
            <a:off x="5457825" y="1466850"/>
            <a:ext cx="971550" cy="0"/>
          </a:xfrm>
          <a:prstGeom prst="straightConnector1">
            <a:avLst/>
          </a:prstGeom>
          <a:noFill/>
          <a:ln w="9525">
            <a:solidFill>
              <a:srgbClr val="000000"/>
            </a:solidFill>
            <a:round/>
            <a:headEnd/>
            <a:tailEnd type="triangle" w="med" len="med"/>
          </a:ln>
        </p:spPr>
      </p:cxnSp>
      <p:sp>
        <p:nvSpPr>
          <p:cNvPr id="28681" name="Rectangle 33"/>
          <p:cNvSpPr>
            <a:spLocks noChangeArrowheads="1"/>
          </p:cNvSpPr>
          <p:nvPr/>
        </p:nvSpPr>
        <p:spPr bwMode="auto">
          <a:xfrm>
            <a:off x="3381375" y="122872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Enter the site</a:t>
            </a:r>
            <a:endParaRPr lang="en-US"/>
          </a:p>
        </p:txBody>
      </p:sp>
      <p:sp>
        <p:nvSpPr>
          <p:cNvPr id="28682" name="Oval 31"/>
          <p:cNvSpPr>
            <a:spLocks noChangeArrowheads="1"/>
          </p:cNvSpPr>
          <p:nvPr/>
        </p:nvSpPr>
        <p:spPr bwMode="auto">
          <a:xfrm>
            <a:off x="3381375" y="1752600"/>
            <a:ext cx="1714500" cy="69532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Authenticate User</a:t>
            </a:r>
            <a:endParaRPr lang="en-US"/>
          </a:p>
        </p:txBody>
      </p:sp>
      <p:sp>
        <p:nvSpPr>
          <p:cNvPr id="28683" name="Oval 30"/>
          <p:cNvSpPr>
            <a:spLocks noChangeArrowheads="1"/>
          </p:cNvSpPr>
          <p:nvPr/>
        </p:nvSpPr>
        <p:spPr bwMode="auto">
          <a:xfrm>
            <a:off x="1714500" y="3198813"/>
            <a:ext cx="1543050" cy="914400"/>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whether Admin or customer</a:t>
            </a:r>
            <a:endParaRPr lang="en-US"/>
          </a:p>
        </p:txBody>
      </p:sp>
      <p:sp>
        <p:nvSpPr>
          <p:cNvPr id="28684" name="Rectangle 29"/>
          <p:cNvSpPr>
            <a:spLocks noChangeArrowheads="1"/>
          </p:cNvSpPr>
          <p:nvPr/>
        </p:nvSpPr>
        <p:spPr bwMode="auto">
          <a:xfrm>
            <a:off x="5314950" y="3275013"/>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Display errors</a:t>
            </a:r>
            <a:endParaRPr lang="en-US"/>
          </a:p>
        </p:txBody>
      </p:sp>
      <p:sp>
        <p:nvSpPr>
          <p:cNvPr id="28685" name="Rectangle 28"/>
          <p:cNvSpPr>
            <a:spLocks noChangeArrowheads="1"/>
          </p:cNvSpPr>
          <p:nvPr/>
        </p:nvSpPr>
        <p:spPr bwMode="auto">
          <a:xfrm>
            <a:off x="876300" y="4092575"/>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Customer</a:t>
            </a:r>
            <a:endParaRPr lang="en-US"/>
          </a:p>
        </p:txBody>
      </p:sp>
      <p:sp>
        <p:nvSpPr>
          <p:cNvPr id="28686" name="Rectangle 27"/>
          <p:cNvSpPr>
            <a:spLocks noChangeArrowheads="1"/>
          </p:cNvSpPr>
          <p:nvPr/>
        </p:nvSpPr>
        <p:spPr bwMode="auto">
          <a:xfrm>
            <a:off x="3990975" y="4159250"/>
            <a:ext cx="1657350" cy="4572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Admin</a:t>
            </a:r>
            <a:endParaRPr lang="en-US"/>
          </a:p>
        </p:txBody>
      </p:sp>
      <p:sp>
        <p:nvSpPr>
          <p:cNvPr id="28687" name="Rectangle 26"/>
          <p:cNvSpPr>
            <a:spLocks noChangeArrowheads="1"/>
          </p:cNvSpPr>
          <p:nvPr/>
        </p:nvSpPr>
        <p:spPr bwMode="auto">
          <a:xfrm>
            <a:off x="742950" y="4968875"/>
            <a:ext cx="1057275" cy="36195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View product</a:t>
            </a:r>
            <a:endParaRPr lang="en-US"/>
          </a:p>
        </p:txBody>
      </p:sp>
      <p:sp>
        <p:nvSpPr>
          <p:cNvPr id="28688" name="Rectangle 25"/>
          <p:cNvSpPr>
            <a:spLocks noChangeArrowheads="1"/>
          </p:cNvSpPr>
          <p:nvPr/>
        </p:nvSpPr>
        <p:spPr bwMode="auto">
          <a:xfrm>
            <a:off x="2114550" y="5026025"/>
            <a:ext cx="1038225" cy="3048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Buy product</a:t>
            </a:r>
            <a:endParaRPr lang="en-US"/>
          </a:p>
        </p:txBody>
      </p:sp>
      <p:sp>
        <p:nvSpPr>
          <p:cNvPr id="28689" name="Oval 24"/>
          <p:cNvSpPr>
            <a:spLocks noChangeArrowheads="1"/>
          </p:cNvSpPr>
          <p:nvPr/>
        </p:nvSpPr>
        <p:spPr bwMode="auto">
          <a:xfrm>
            <a:off x="3543300"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Check products</a:t>
            </a:r>
            <a:endParaRPr lang="en-US"/>
          </a:p>
        </p:txBody>
      </p:sp>
      <p:sp>
        <p:nvSpPr>
          <p:cNvPr id="28690" name="Oval 23"/>
          <p:cNvSpPr>
            <a:spLocks noChangeArrowheads="1"/>
          </p:cNvSpPr>
          <p:nvPr/>
        </p:nvSpPr>
        <p:spPr bwMode="auto">
          <a:xfrm>
            <a:off x="5648325" y="4978400"/>
            <a:ext cx="1143000" cy="714375"/>
          </a:xfrm>
          <a:prstGeom prst="ellipse">
            <a:avLst/>
          </a:prstGeom>
          <a:solidFill>
            <a:srgbClr val="FFFFFF"/>
          </a:solidFill>
          <a:ln w="9525">
            <a:solidFill>
              <a:srgbClr val="000000"/>
            </a:solidFill>
            <a:round/>
            <a:headEnd/>
            <a:tailEnd/>
          </a:ln>
        </p:spPr>
        <p:txBody>
          <a:bodyPr/>
          <a:lstStyle/>
          <a:p>
            <a:pPr eaLnBrk="0" hangingPunct="0"/>
            <a:r>
              <a:rPr lang="en-US" sz="1200">
                <a:latin typeface="Times New Roman" pitchFamily="18" charset="0"/>
              </a:rPr>
              <a:t>Verify customer</a:t>
            </a:r>
            <a:endParaRPr lang="en-US"/>
          </a:p>
        </p:txBody>
      </p:sp>
      <p:sp>
        <p:nvSpPr>
          <p:cNvPr id="28691" name="Rectangle 32"/>
          <p:cNvSpPr>
            <a:spLocks noChangeArrowheads="1"/>
          </p:cNvSpPr>
          <p:nvPr/>
        </p:nvSpPr>
        <p:spPr bwMode="auto">
          <a:xfrm>
            <a:off x="5038725" y="6007100"/>
            <a:ext cx="1095375" cy="27940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   Products</a:t>
            </a:r>
            <a:endParaRPr lang="en-US"/>
          </a:p>
        </p:txBody>
      </p:sp>
      <p:sp>
        <p:nvSpPr>
          <p:cNvPr id="28692" name="Rectangle 1"/>
          <p:cNvSpPr>
            <a:spLocks noChangeArrowheads="1"/>
          </p:cNvSpPr>
          <p:nvPr/>
        </p:nvSpPr>
        <p:spPr bwMode="auto">
          <a:xfrm>
            <a:off x="6477000" y="6007100"/>
            <a:ext cx="1219200" cy="285750"/>
          </a:xfrm>
          <a:prstGeom prst="rect">
            <a:avLst/>
          </a:prstGeom>
          <a:solidFill>
            <a:srgbClr val="FFFFFF"/>
          </a:solidFill>
          <a:ln w="9525">
            <a:solidFill>
              <a:srgbClr val="000000"/>
            </a:solidFill>
            <a:miter lim="800000"/>
            <a:headEnd/>
            <a:tailEnd/>
          </a:ln>
        </p:spPr>
        <p:txBody>
          <a:bodyPr/>
          <a:lstStyle/>
          <a:p>
            <a:pPr eaLnBrk="0" hangingPunct="0"/>
            <a:r>
              <a:rPr lang="en-US" sz="1200">
                <a:latin typeface="Times New Roman" pitchFamily="18" charset="0"/>
              </a:rPr>
              <a:t>Customer details</a:t>
            </a:r>
            <a:endParaRPr lang="en-US"/>
          </a:p>
        </p:txBody>
      </p:sp>
      <p:cxnSp>
        <p:nvCxnSpPr>
          <p:cNvPr id="28693" name="AutoShape 22"/>
          <p:cNvCxnSpPr>
            <a:cxnSpLocks noChangeShapeType="1"/>
          </p:cNvCxnSpPr>
          <p:nvPr/>
        </p:nvCxnSpPr>
        <p:spPr bwMode="auto">
          <a:xfrm flipV="1">
            <a:off x="2362200" y="2617788"/>
            <a:ext cx="3638550" cy="19050"/>
          </a:xfrm>
          <a:prstGeom prst="straightConnector1">
            <a:avLst/>
          </a:prstGeom>
          <a:noFill/>
          <a:ln w="9525">
            <a:solidFill>
              <a:srgbClr val="000000"/>
            </a:solidFill>
            <a:round/>
            <a:headEnd/>
            <a:tailEnd/>
          </a:ln>
        </p:spPr>
      </p:cxnSp>
      <p:cxnSp>
        <p:nvCxnSpPr>
          <p:cNvPr id="28694" name="AutoShape 21"/>
          <p:cNvCxnSpPr>
            <a:cxnSpLocks noChangeShapeType="1"/>
          </p:cNvCxnSpPr>
          <p:nvPr/>
        </p:nvCxnSpPr>
        <p:spPr bwMode="auto">
          <a:xfrm>
            <a:off x="4152900" y="1419225"/>
            <a:ext cx="0" cy="485775"/>
          </a:xfrm>
          <a:prstGeom prst="straightConnector1">
            <a:avLst/>
          </a:prstGeom>
          <a:noFill/>
          <a:ln w="9525">
            <a:solidFill>
              <a:srgbClr val="000000"/>
            </a:solidFill>
            <a:round/>
            <a:headEnd/>
            <a:tailEnd type="triangle" w="med" len="med"/>
          </a:ln>
        </p:spPr>
      </p:cxnSp>
      <p:cxnSp>
        <p:nvCxnSpPr>
          <p:cNvPr id="28695" name="AutoShape 20"/>
          <p:cNvCxnSpPr>
            <a:cxnSpLocks noChangeShapeType="1"/>
          </p:cNvCxnSpPr>
          <p:nvPr/>
        </p:nvCxnSpPr>
        <p:spPr bwMode="auto">
          <a:xfrm>
            <a:off x="4152900" y="2351088"/>
            <a:ext cx="0" cy="438150"/>
          </a:xfrm>
          <a:prstGeom prst="straightConnector1">
            <a:avLst/>
          </a:prstGeom>
          <a:noFill/>
          <a:ln w="9525">
            <a:solidFill>
              <a:srgbClr val="000000"/>
            </a:solidFill>
            <a:round/>
            <a:headEnd/>
            <a:tailEnd type="triangle" w="med" len="med"/>
          </a:ln>
        </p:spPr>
      </p:cxnSp>
      <p:cxnSp>
        <p:nvCxnSpPr>
          <p:cNvPr id="28696" name="AutoShape 19"/>
          <p:cNvCxnSpPr>
            <a:cxnSpLocks noChangeShapeType="1"/>
          </p:cNvCxnSpPr>
          <p:nvPr/>
        </p:nvCxnSpPr>
        <p:spPr bwMode="auto">
          <a:xfrm>
            <a:off x="2362200" y="2636838"/>
            <a:ext cx="0" cy="657225"/>
          </a:xfrm>
          <a:prstGeom prst="straightConnector1">
            <a:avLst/>
          </a:prstGeom>
          <a:noFill/>
          <a:ln w="9525">
            <a:solidFill>
              <a:srgbClr val="000000"/>
            </a:solidFill>
            <a:round/>
            <a:headEnd/>
            <a:tailEnd type="triangle" w="med" len="med"/>
          </a:ln>
        </p:spPr>
      </p:cxnSp>
      <p:cxnSp>
        <p:nvCxnSpPr>
          <p:cNvPr id="28697" name="AutoShape 18"/>
          <p:cNvCxnSpPr>
            <a:cxnSpLocks noChangeShapeType="1"/>
          </p:cNvCxnSpPr>
          <p:nvPr/>
        </p:nvCxnSpPr>
        <p:spPr bwMode="auto">
          <a:xfrm>
            <a:off x="6000750" y="2617788"/>
            <a:ext cx="0" cy="904875"/>
          </a:xfrm>
          <a:prstGeom prst="straightConnector1">
            <a:avLst/>
          </a:prstGeom>
          <a:noFill/>
          <a:ln w="9525">
            <a:solidFill>
              <a:srgbClr val="000000"/>
            </a:solidFill>
            <a:round/>
            <a:headEnd/>
            <a:tailEnd type="triangle" w="med" len="med"/>
          </a:ln>
        </p:spPr>
      </p:cxnSp>
      <p:cxnSp>
        <p:nvCxnSpPr>
          <p:cNvPr id="28698" name="AutoShape 17"/>
          <p:cNvCxnSpPr>
            <a:cxnSpLocks noChangeShapeType="1"/>
          </p:cNvCxnSpPr>
          <p:nvPr/>
        </p:nvCxnSpPr>
        <p:spPr bwMode="auto">
          <a:xfrm flipV="1">
            <a:off x="1457325" y="3884613"/>
            <a:ext cx="3638550" cy="19050"/>
          </a:xfrm>
          <a:prstGeom prst="straightConnector1">
            <a:avLst/>
          </a:prstGeom>
          <a:noFill/>
          <a:ln w="9525">
            <a:solidFill>
              <a:srgbClr val="000000"/>
            </a:solidFill>
            <a:round/>
            <a:headEnd/>
            <a:tailEnd/>
          </a:ln>
        </p:spPr>
      </p:cxnSp>
      <p:cxnSp>
        <p:nvCxnSpPr>
          <p:cNvPr id="28699" name="AutoShape 16"/>
          <p:cNvCxnSpPr>
            <a:cxnSpLocks noChangeShapeType="1"/>
          </p:cNvCxnSpPr>
          <p:nvPr/>
        </p:nvCxnSpPr>
        <p:spPr bwMode="auto">
          <a:xfrm>
            <a:off x="1457325" y="3903663"/>
            <a:ext cx="0" cy="342900"/>
          </a:xfrm>
          <a:prstGeom prst="straightConnector1">
            <a:avLst/>
          </a:prstGeom>
          <a:noFill/>
          <a:ln w="9525">
            <a:solidFill>
              <a:srgbClr val="000000"/>
            </a:solidFill>
            <a:round/>
            <a:headEnd/>
            <a:tailEnd type="triangle" w="med" len="med"/>
          </a:ln>
        </p:spPr>
      </p:cxnSp>
      <p:cxnSp>
        <p:nvCxnSpPr>
          <p:cNvPr id="28700" name="AutoShape 15"/>
          <p:cNvCxnSpPr>
            <a:cxnSpLocks noChangeShapeType="1"/>
          </p:cNvCxnSpPr>
          <p:nvPr/>
        </p:nvCxnSpPr>
        <p:spPr bwMode="auto">
          <a:xfrm>
            <a:off x="5095875" y="3884613"/>
            <a:ext cx="0" cy="428625"/>
          </a:xfrm>
          <a:prstGeom prst="straightConnector1">
            <a:avLst/>
          </a:prstGeom>
          <a:noFill/>
          <a:ln w="9525">
            <a:solidFill>
              <a:srgbClr val="000000"/>
            </a:solidFill>
            <a:round/>
            <a:headEnd/>
            <a:tailEnd type="triangle" w="med" len="med"/>
          </a:ln>
        </p:spPr>
      </p:cxnSp>
      <p:cxnSp>
        <p:nvCxnSpPr>
          <p:cNvPr id="28701" name="AutoShape 14"/>
          <p:cNvCxnSpPr>
            <a:cxnSpLocks noChangeShapeType="1"/>
          </p:cNvCxnSpPr>
          <p:nvPr/>
        </p:nvCxnSpPr>
        <p:spPr bwMode="auto">
          <a:xfrm>
            <a:off x="2514600" y="3808413"/>
            <a:ext cx="0" cy="247650"/>
          </a:xfrm>
          <a:prstGeom prst="straightConnector1">
            <a:avLst/>
          </a:prstGeom>
          <a:noFill/>
          <a:ln w="9525">
            <a:solidFill>
              <a:srgbClr val="000000"/>
            </a:solidFill>
            <a:round/>
            <a:headEnd/>
            <a:tailEnd type="triangle" w="med" len="med"/>
          </a:ln>
        </p:spPr>
      </p:cxnSp>
      <p:cxnSp>
        <p:nvCxnSpPr>
          <p:cNvPr id="28702" name="AutoShape 13"/>
          <p:cNvCxnSpPr>
            <a:cxnSpLocks noChangeShapeType="1"/>
          </p:cNvCxnSpPr>
          <p:nvPr/>
        </p:nvCxnSpPr>
        <p:spPr bwMode="auto">
          <a:xfrm>
            <a:off x="923925" y="4568825"/>
            <a:ext cx="1752600" cy="0"/>
          </a:xfrm>
          <a:prstGeom prst="straightConnector1">
            <a:avLst/>
          </a:prstGeom>
          <a:noFill/>
          <a:ln w="9525">
            <a:solidFill>
              <a:srgbClr val="000000"/>
            </a:solidFill>
            <a:round/>
            <a:headEnd/>
            <a:tailEnd/>
          </a:ln>
        </p:spPr>
      </p:cxnSp>
      <p:cxnSp>
        <p:nvCxnSpPr>
          <p:cNvPr id="28703" name="AutoShape 12"/>
          <p:cNvCxnSpPr>
            <a:cxnSpLocks noChangeShapeType="1"/>
          </p:cNvCxnSpPr>
          <p:nvPr/>
        </p:nvCxnSpPr>
        <p:spPr bwMode="auto">
          <a:xfrm>
            <a:off x="1666875" y="4397375"/>
            <a:ext cx="0" cy="323850"/>
          </a:xfrm>
          <a:prstGeom prst="straightConnector1">
            <a:avLst/>
          </a:prstGeom>
          <a:noFill/>
          <a:ln w="9525">
            <a:solidFill>
              <a:srgbClr val="000000"/>
            </a:solidFill>
            <a:round/>
            <a:headEnd/>
            <a:tailEnd type="triangle" w="med" len="med"/>
          </a:ln>
        </p:spPr>
      </p:cxnSp>
      <p:cxnSp>
        <p:nvCxnSpPr>
          <p:cNvPr id="28704" name="AutoShape 11"/>
          <p:cNvCxnSpPr>
            <a:cxnSpLocks noChangeShapeType="1"/>
          </p:cNvCxnSpPr>
          <p:nvPr/>
        </p:nvCxnSpPr>
        <p:spPr bwMode="auto">
          <a:xfrm>
            <a:off x="923925" y="4568825"/>
            <a:ext cx="0" cy="495300"/>
          </a:xfrm>
          <a:prstGeom prst="straightConnector1">
            <a:avLst/>
          </a:prstGeom>
          <a:noFill/>
          <a:ln w="9525">
            <a:solidFill>
              <a:srgbClr val="000000"/>
            </a:solidFill>
            <a:round/>
            <a:headEnd/>
            <a:tailEnd type="triangle" w="med" len="med"/>
          </a:ln>
        </p:spPr>
      </p:cxnSp>
      <p:cxnSp>
        <p:nvCxnSpPr>
          <p:cNvPr id="28705" name="AutoShape 10"/>
          <p:cNvCxnSpPr>
            <a:cxnSpLocks noChangeShapeType="1"/>
          </p:cNvCxnSpPr>
          <p:nvPr/>
        </p:nvCxnSpPr>
        <p:spPr bwMode="auto">
          <a:xfrm>
            <a:off x="2676525" y="4568825"/>
            <a:ext cx="0" cy="542925"/>
          </a:xfrm>
          <a:prstGeom prst="straightConnector1">
            <a:avLst/>
          </a:prstGeom>
          <a:noFill/>
          <a:ln w="9525">
            <a:solidFill>
              <a:srgbClr val="000000"/>
            </a:solidFill>
            <a:round/>
            <a:headEnd/>
            <a:tailEnd type="triangle" w="med" len="med"/>
          </a:ln>
        </p:spPr>
      </p:cxnSp>
      <p:cxnSp>
        <p:nvCxnSpPr>
          <p:cNvPr id="28706" name="AutoShape 9"/>
          <p:cNvCxnSpPr>
            <a:cxnSpLocks noChangeShapeType="1"/>
          </p:cNvCxnSpPr>
          <p:nvPr/>
        </p:nvCxnSpPr>
        <p:spPr bwMode="auto">
          <a:xfrm>
            <a:off x="4152900" y="4635500"/>
            <a:ext cx="1981200" cy="0"/>
          </a:xfrm>
          <a:prstGeom prst="straightConnector1">
            <a:avLst/>
          </a:prstGeom>
          <a:noFill/>
          <a:ln w="9525">
            <a:solidFill>
              <a:srgbClr val="000000"/>
            </a:solidFill>
            <a:round/>
            <a:headEnd/>
            <a:tailEnd/>
          </a:ln>
        </p:spPr>
      </p:cxnSp>
      <p:cxnSp>
        <p:nvCxnSpPr>
          <p:cNvPr id="28707" name="AutoShape 8"/>
          <p:cNvCxnSpPr>
            <a:cxnSpLocks noChangeShapeType="1"/>
          </p:cNvCxnSpPr>
          <p:nvPr/>
        </p:nvCxnSpPr>
        <p:spPr bwMode="auto">
          <a:xfrm>
            <a:off x="4953000" y="4311650"/>
            <a:ext cx="0" cy="323850"/>
          </a:xfrm>
          <a:prstGeom prst="straightConnector1">
            <a:avLst/>
          </a:prstGeom>
          <a:noFill/>
          <a:ln w="9525">
            <a:solidFill>
              <a:srgbClr val="000000"/>
            </a:solidFill>
            <a:round/>
            <a:headEnd/>
            <a:tailEnd type="triangle" w="med" len="med"/>
          </a:ln>
        </p:spPr>
      </p:cxnSp>
      <p:cxnSp>
        <p:nvCxnSpPr>
          <p:cNvPr id="28708" name="AutoShape 7"/>
          <p:cNvCxnSpPr>
            <a:cxnSpLocks noChangeShapeType="1"/>
          </p:cNvCxnSpPr>
          <p:nvPr/>
        </p:nvCxnSpPr>
        <p:spPr bwMode="auto">
          <a:xfrm>
            <a:off x="4152900" y="4645025"/>
            <a:ext cx="0" cy="276225"/>
          </a:xfrm>
          <a:prstGeom prst="straightConnector1">
            <a:avLst/>
          </a:prstGeom>
          <a:noFill/>
          <a:ln w="9525">
            <a:solidFill>
              <a:srgbClr val="000000"/>
            </a:solidFill>
            <a:round/>
            <a:headEnd/>
            <a:tailEnd type="triangle" w="med" len="med"/>
          </a:ln>
        </p:spPr>
      </p:cxnSp>
      <p:cxnSp>
        <p:nvCxnSpPr>
          <p:cNvPr id="28709" name="AutoShape 6"/>
          <p:cNvCxnSpPr>
            <a:cxnSpLocks noChangeShapeType="1"/>
          </p:cNvCxnSpPr>
          <p:nvPr/>
        </p:nvCxnSpPr>
        <p:spPr bwMode="auto">
          <a:xfrm>
            <a:off x="6134100" y="4645025"/>
            <a:ext cx="0" cy="285750"/>
          </a:xfrm>
          <a:prstGeom prst="straightConnector1">
            <a:avLst/>
          </a:prstGeom>
          <a:noFill/>
          <a:ln w="9525">
            <a:solidFill>
              <a:srgbClr val="000000"/>
            </a:solidFill>
            <a:round/>
            <a:headEnd/>
            <a:tailEnd type="triangle" w="med" len="med"/>
          </a:ln>
        </p:spPr>
      </p:cxnSp>
      <p:cxnSp>
        <p:nvCxnSpPr>
          <p:cNvPr id="28710" name="AutoShape 5"/>
          <p:cNvCxnSpPr>
            <a:cxnSpLocks noChangeShapeType="1"/>
          </p:cNvCxnSpPr>
          <p:nvPr/>
        </p:nvCxnSpPr>
        <p:spPr bwMode="auto">
          <a:xfrm>
            <a:off x="5314950" y="5730875"/>
            <a:ext cx="1981200" cy="0"/>
          </a:xfrm>
          <a:prstGeom prst="straightConnector1">
            <a:avLst/>
          </a:prstGeom>
          <a:noFill/>
          <a:ln w="9525">
            <a:solidFill>
              <a:srgbClr val="000000"/>
            </a:solidFill>
            <a:round/>
            <a:headEnd/>
            <a:tailEnd/>
          </a:ln>
        </p:spPr>
      </p:cxnSp>
      <p:cxnSp>
        <p:nvCxnSpPr>
          <p:cNvPr id="28711" name="AutoShape 4"/>
          <p:cNvCxnSpPr>
            <a:cxnSpLocks noChangeShapeType="1"/>
          </p:cNvCxnSpPr>
          <p:nvPr/>
        </p:nvCxnSpPr>
        <p:spPr bwMode="auto">
          <a:xfrm>
            <a:off x="6248400" y="5397500"/>
            <a:ext cx="0" cy="276225"/>
          </a:xfrm>
          <a:prstGeom prst="straightConnector1">
            <a:avLst/>
          </a:prstGeom>
          <a:noFill/>
          <a:ln w="9525">
            <a:solidFill>
              <a:srgbClr val="000000"/>
            </a:solidFill>
            <a:round/>
            <a:headEnd/>
            <a:tailEnd type="triangle" w="med" len="med"/>
          </a:ln>
        </p:spPr>
      </p:cxnSp>
      <p:cxnSp>
        <p:nvCxnSpPr>
          <p:cNvPr id="28712" name="AutoShape 3"/>
          <p:cNvCxnSpPr>
            <a:cxnSpLocks noChangeShapeType="1"/>
          </p:cNvCxnSpPr>
          <p:nvPr/>
        </p:nvCxnSpPr>
        <p:spPr bwMode="auto">
          <a:xfrm>
            <a:off x="5314950" y="5730875"/>
            <a:ext cx="0" cy="219075"/>
          </a:xfrm>
          <a:prstGeom prst="straightConnector1">
            <a:avLst/>
          </a:prstGeom>
          <a:noFill/>
          <a:ln w="9525">
            <a:solidFill>
              <a:srgbClr val="000000"/>
            </a:solidFill>
            <a:round/>
            <a:headEnd/>
            <a:tailEnd type="triangle" w="med" len="med"/>
          </a:ln>
        </p:spPr>
      </p:cxnSp>
      <p:cxnSp>
        <p:nvCxnSpPr>
          <p:cNvPr id="28713" name="AutoShape 2"/>
          <p:cNvCxnSpPr>
            <a:cxnSpLocks noChangeShapeType="1"/>
          </p:cNvCxnSpPr>
          <p:nvPr/>
        </p:nvCxnSpPr>
        <p:spPr bwMode="auto">
          <a:xfrm>
            <a:off x="7296150" y="5730875"/>
            <a:ext cx="0" cy="219075"/>
          </a:xfrm>
          <a:prstGeom prst="straightConnector1">
            <a:avLst/>
          </a:prstGeom>
          <a:noFill/>
          <a:ln w="9525">
            <a:solidFill>
              <a:srgbClr val="000000"/>
            </a:solidFill>
            <a:round/>
            <a:headEnd/>
            <a:tailEnd type="triangle" w="med" len="med"/>
          </a:ln>
        </p:spPr>
      </p:cxnSp>
      <p:sp>
        <p:nvSpPr>
          <p:cNvPr id="28714" name="Rectangle 41"/>
          <p:cNvSpPr>
            <a:spLocks noChangeArrowheads="1"/>
          </p:cNvSpPr>
          <p:nvPr/>
        </p:nvSpPr>
        <p:spPr bwMode="auto">
          <a:xfrm>
            <a:off x="1709738" y="0"/>
            <a:ext cx="6500812" cy="738188"/>
          </a:xfrm>
          <a:prstGeom prst="rect">
            <a:avLst/>
          </a:prstGeom>
          <a:noFill/>
          <a:ln w="9525">
            <a:noFill/>
            <a:miter lim="800000"/>
            <a:headEnd/>
            <a:tailEnd/>
          </a:ln>
        </p:spPr>
        <p:txBody>
          <a:bodyPr anchor="ctr">
            <a:spAutoFit/>
          </a:bodyPr>
          <a:lstStyle/>
          <a:p>
            <a:pPr indent="457200" eaLnBrk="0" hangingPunct="0"/>
            <a:r>
              <a:rPr lang="en-US" sz="2400" b="1">
                <a:cs typeface="Times New Roman" pitchFamily="18" charset="0"/>
              </a:rPr>
              <a:t>Level 0 - DFD</a:t>
            </a:r>
            <a:endParaRPr lang="en-US" sz="2400"/>
          </a:p>
          <a:p>
            <a:pPr indent="457200" eaLnBrk="0" hangingPunct="0"/>
            <a:endParaRPr lang="en-US"/>
          </a:p>
        </p:txBody>
      </p:sp>
      <p:sp>
        <p:nvSpPr>
          <p:cNvPr id="28715" name="Rectangle 44"/>
          <p:cNvSpPr>
            <a:spLocks noChangeArrowheads="1"/>
          </p:cNvSpPr>
          <p:nvPr/>
        </p:nvSpPr>
        <p:spPr bwMode="auto">
          <a:xfrm>
            <a:off x="1638300" y="457200"/>
            <a:ext cx="7505700" cy="769938"/>
          </a:xfrm>
          <a:prstGeom prst="rect">
            <a:avLst/>
          </a:prstGeom>
          <a:noFill/>
          <a:ln w="9525">
            <a:noFill/>
            <a:miter lim="800000"/>
            <a:headEnd/>
            <a:tailEnd/>
          </a:ln>
        </p:spPr>
        <p:txBody>
          <a:bodyPr anchor="ctr">
            <a:spAutoFit/>
          </a:bodyPr>
          <a:lstStyle/>
          <a:p>
            <a:pPr eaLnBrk="0" hangingPunct="0"/>
            <a:r>
              <a:rPr lang="en-US" sz="800"/>
              <a:t/>
            </a:r>
            <a:br>
              <a:rPr lang="en-US" sz="800"/>
            </a:br>
            <a:endParaRPr lang="en-US"/>
          </a:p>
          <a:p>
            <a:pPr eaLnBrk="0" hangingPunct="0"/>
            <a:endParaRPr lang="en-US"/>
          </a:p>
        </p:txBody>
      </p:sp>
      <p:sp>
        <p:nvSpPr>
          <p:cNvPr id="28716" name="Rectangle 45"/>
          <p:cNvSpPr>
            <a:spLocks noChangeArrowheads="1"/>
          </p:cNvSpPr>
          <p:nvPr/>
        </p:nvSpPr>
        <p:spPr bwMode="auto">
          <a:xfrm>
            <a:off x="1638300" y="914400"/>
            <a:ext cx="9144000" cy="0"/>
          </a:xfrm>
          <a:prstGeom prst="rect">
            <a:avLst/>
          </a:prstGeom>
          <a:noFill/>
          <a:ln w="9525">
            <a:noFill/>
            <a:miter lim="800000"/>
            <a:headEnd/>
            <a:tailEnd/>
          </a:ln>
        </p:spPr>
        <p:txBody>
          <a:bodyPr wrap="none" anchor="ctr">
            <a:spAutoFit/>
          </a:bodyPr>
          <a:lstStyle/>
          <a:p>
            <a:pPr eaLnBrk="0" hangingPunct="0"/>
            <a:endParaRPr lang="en-US"/>
          </a:p>
          <a:p>
            <a:pPr eaLnBrk="0" hangingPunct="0"/>
            <a:r>
              <a:rPr lang="en-US" sz="1400" b="1"/>
              <a:t>                                           Input                                     Output</a:t>
            </a:r>
            <a:endParaRPr lang="en-US" sz="800"/>
          </a:p>
          <a:p>
            <a:pPr eaLnBrk="0" hangingPunct="0"/>
            <a:r>
              <a:rPr lang="en-US" sz="1400" b="1" u="sng">
                <a:latin typeface="Times New Roman" pitchFamily="18" charset="0"/>
              </a:rPr>
              <a:t> </a:t>
            </a:r>
            <a:endParaRPr lang="en-US" sz="800"/>
          </a:p>
          <a:p>
            <a:pPr eaLnBrk="0" hangingPunct="0"/>
            <a:r>
              <a:rPr lang="en-US" sz="1400" b="1">
                <a:latin typeface="Times New Roman" pitchFamily="18" charset="0"/>
              </a:rPr>
              <a:t>                                Level1</a:t>
            </a:r>
            <a:endParaRPr lang="en-US" sz="800"/>
          </a:p>
          <a:p>
            <a:pPr eaLnBrk="0" hangingPunct="0"/>
            <a:endParaRPr lang="en-US"/>
          </a:p>
        </p:txBody>
      </p:sp>
      <p:sp>
        <p:nvSpPr>
          <p:cNvPr id="28717" name="Rectangle 46"/>
          <p:cNvSpPr>
            <a:spLocks noChangeArrowheads="1"/>
          </p:cNvSpPr>
          <p:nvPr/>
        </p:nvSpPr>
        <p:spPr bwMode="auto">
          <a:xfrm>
            <a:off x="1638300" y="914400"/>
            <a:ext cx="9144000" cy="457200"/>
          </a:xfrm>
          <a:prstGeom prst="rect">
            <a:avLst/>
          </a:prstGeom>
          <a:noFill/>
          <a:ln w="9525">
            <a:noFill/>
            <a:miter lim="800000"/>
            <a:headEnd/>
            <a:tailEnd/>
          </a:ln>
        </p:spPr>
        <p:txBody>
          <a:bodyPr wrap="none" anchor="ctr">
            <a:spAutoFit/>
          </a:bodyPr>
          <a:lstStyle/>
          <a:p>
            <a:pPr eaLnBrk="0" hangingPunct="0"/>
            <a:r>
              <a:rPr lang="en-US" sz="800"/>
              <a:t/>
            </a:r>
            <a:br>
              <a:rPr lang="en-US" sz="800"/>
            </a:br>
            <a:endParaRPr lang="en-US"/>
          </a:p>
          <a:p>
            <a:pPr eaLnBrk="0" hangingPunct="0"/>
            <a:r>
              <a:rPr lang="en-US" sz="1400" b="1">
                <a:latin typeface="Times New Roman" pitchFamily="18" charset="0"/>
              </a:rPr>
              <a:t>                        </a:t>
            </a:r>
            <a:endParaRPr lang="en-US" sz="800"/>
          </a:p>
          <a:p>
            <a:pPr eaLnBrk="0" hangingPunct="0"/>
            <a:endParaRPr lang="en-US"/>
          </a:p>
        </p:txBody>
      </p:sp>
      <p:sp>
        <p:nvSpPr>
          <p:cNvPr id="28718" name="Rectangle 56"/>
          <p:cNvSpPr>
            <a:spLocks noChangeArrowheads="1"/>
          </p:cNvSpPr>
          <p:nvPr/>
        </p:nvSpPr>
        <p:spPr bwMode="auto">
          <a:xfrm>
            <a:off x="1638300" y="1371600"/>
            <a:ext cx="7362825" cy="369888"/>
          </a:xfrm>
          <a:prstGeom prst="rect">
            <a:avLst/>
          </a:prstGeom>
          <a:noFill/>
          <a:ln w="9525">
            <a:noFill/>
            <a:miter lim="800000"/>
            <a:headEnd/>
            <a:tailEnd/>
          </a:ln>
        </p:spPr>
        <p:txBody>
          <a:bodyPr anchor="ctr">
            <a:spAutoFit/>
          </a:bodyPr>
          <a:lstStyle/>
          <a:p>
            <a:pPr eaLnBrk="0" hangingPunct="0"/>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357188"/>
            <a:ext cx="8401050" cy="1143000"/>
          </a:xfrm>
        </p:spPr>
        <p:txBody>
          <a:bodyPr>
            <a:normAutofit fontScale="90000"/>
          </a:bodyPr>
          <a:lstStyle/>
          <a:p>
            <a:pPr eaLnBrk="1" fontAlgn="auto" hangingPunct="1">
              <a:spcAft>
                <a:spcPts val="0"/>
              </a:spcAft>
              <a:defRPr/>
            </a:pPr>
            <a:r>
              <a:rPr lang="en-US" b="1" u="sng" dirty="0" smtClean="0"/>
              <a:t>SCREEN SHOTS </a:t>
            </a:r>
            <a:r>
              <a:rPr lang="en-IN" dirty="0"/>
              <a:t/>
            </a:r>
            <a:br>
              <a:rPr lang="en-IN" dirty="0"/>
            </a:br>
            <a:endParaRPr lang="en-IN" dirty="0"/>
          </a:p>
        </p:txBody>
      </p:sp>
      <p:pic>
        <p:nvPicPr>
          <p:cNvPr id="29699" name="Picture 4"/>
          <p:cNvPicPr>
            <a:picLocks noChangeAspect="1" noChangeArrowheads="1"/>
          </p:cNvPicPr>
          <p:nvPr/>
        </p:nvPicPr>
        <p:blipFill>
          <a:blip r:embed="rId2"/>
          <a:srcRect/>
          <a:stretch>
            <a:fillRect/>
          </a:stretch>
        </p:blipFill>
        <p:spPr bwMode="auto">
          <a:xfrm>
            <a:off x="285750" y="971550"/>
            <a:ext cx="8643938" cy="5672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04850"/>
            <a:ext cx="8401050" cy="1438275"/>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smtClean="0"/>
              <a:t/>
            </a:r>
            <a:br>
              <a:rPr lang="en-IN" dirty="0" smtClean="0"/>
            </a:br>
            <a:r>
              <a:rPr lang="en-IN" b="1" dirty="0" smtClean="0"/>
              <a:t>ADMIN</a:t>
            </a:r>
            <a:r>
              <a:rPr lang="en-IN" dirty="0" smtClean="0"/>
              <a:t> </a:t>
            </a:r>
            <a:r>
              <a:rPr lang="en-US" b="1" dirty="0" smtClean="0"/>
              <a:t>LOGIN FORM</a:t>
            </a:r>
            <a:r>
              <a:rPr lang="en-IN" dirty="0" smtClean="0"/>
              <a:t/>
            </a:r>
            <a:br>
              <a:rPr lang="en-IN" dirty="0" smtClean="0"/>
            </a:br>
            <a:r>
              <a:rPr lang="en-IN" dirty="0" smtClean="0"/>
              <a:t/>
            </a:r>
            <a:br>
              <a:rPr lang="en-IN" dirty="0" smtClean="0"/>
            </a:br>
            <a:endParaRPr lang="en-IN" dirty="0"/>
          </a:p>
        </p:txBody>
      </p:sp>
      <p:pic>
        <p:nvPicPr>
          <p:cNvPr id="30723" name="Picture 5"/>
          <p:cNvPicPr>
            <a:picLocks noChangeAspect="1" noChangeArrowheads="1"/>
          </p:cNvPicPr>
          <p:nvPr/>
        </p:nvPicPr>
        <p:blipFill>
          <a:blip r:embed="rId2"/>
          <a:srcRect/>
          <a:stretch>
            <a:fillRect/>
          </a:stretch>
        </p:blipFill>
        <p:spPr bwMode="auto">
          <a:xfrm>
            <a:off x="285750" y="928688"/>
            <a:ext cx="8643938"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b="1" dirty="0" smtClean="0"/>
              <a:t>ADMIN HOME PAGE</a:t>
            </a:r>
            <a:r>
              <a:rPr lang="en-IN" dirty="0"/>
              <a:t/>
            </a:r>
            <a:br>
              <a:rPr lang="en-IN" dirty="0"/>
            </a:br>
            <a:endParaRPr lang="en-IN" dirty="0"/>
          </a:p>
        </p:txBody>
      </p:sp>
      <p:pic>
        <p:nvPicPr>
          <p:cNvPr id="31747" name="Picture 5" descr="C:\Users\win 8.1\Desktop\air-india-reu.jpg"/>
          <p:cNvPicPr>
            <a:picLocks noChangeAspect="1" noChangeArrowheads="1"/>
          </p:cNvPicPr>
          <p:nvPr/>
        </p:nvPicPr>
        <p:blipFill>
          <a:blip r:embed="rId2"/>
          <a:srcRect/>
          <a:stretch>
            <a:fillRect/>
          </a:stretch>
        </p:blipFill>
        <p:spPr bwMode="auto">
          <a:xfrm>
            <a:off x="428625" y="1214438"/>
            <a:ext cx="8429625" cy="53578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938213"/>
          </a:xfrm>
        </p:spPr>
        <p:txBody>
          <a:bodyPr>
            <a:normAutofit fontScale="90000"/>
          </a:bodyPr>
          <a:lstStyle/>
          <a:p>
            <a:pPr eaLnBrk="1" fontAlgn="auto" hangingPunct="1">
              <a:spcAft>
                <a:spcPts val="0"/>
              </a:spcAft>
              <a:defRPr/>
            </a:pPr>
            <a:r>
              <a:rPr lang="en-US" b="1" dirty="0" smtClean="0"/>
              <a:t>ADD CATEGORY PAGE</a:t>
            </a:r>
            <a:r>
              <a:rPr lang="en-IN" dirty="0"/>
              <a:t/>
            </a:r>
            <a:br>
              <a:rPr lang="en-IN" dirty="0"/>
            </a:br>
            <a:endParaRPr lang="en-IN" dirty="0"/>
          </a:p>
        </p:txBody>
      </p:sp>
      <p:pic>
        <p:nvPicPr>
          <p:cNvPr id="32771" name="Picture 4"/>
          <p:cNvPicPr>
            <a:picLocks noChangeAspect="1" noChangeArrowheads="1"/>
          </p:cNvPicPr>
          <p:nvPr/>
        </p:nvPicPr>
        <p:blipFill>
          <a:blip r:embed="rId2"/>
          <a:srcRect/>
          <a:stretch>
            <a:fillRect/>
          </a:stretch>
        </p:blipFill>
        <p:spPr bwMode="auto">
          <a:xfrm>
            <a:off x="285750" y="1214438"/>
            <a:ext cx="8572500" cy="53070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28625"/>
            <a:ext cx="8401050" cy="1143000"/>
          </a:xfrm>
        </p:spPr>
        <p:txBody>
          <a:bodyPr>
            <a:normAutofit fontScale="90000"/>
          </a:bodyPr>
          <a:lstStyle/>
          <a:p>
            <a:pPr eaLnBrk="1" fontAlgn="auto" hangingPunct="1">
              <a:spcAft>
                <a:spcPts val="0"/>
              </a:spcAft>
              <a:defRPr/>
            </a:pPr>
            <a:r>
              <a:rPr lang="en-US" b="1" dirty="0" smtClean="0"/>
              <a:t>VIEW CATEGORY PAGE</a:t>
            </a:r>
            <a:r>
              <a:rPr lang="en-IN" dirty="0" smtClean="0"/>
              <a:t/>
            </a:r>
            <a:br>
              <a:rPr lang="en-IN" dirty="0" smtClean="0"/>
            </a:br>
            <a:endParaRPr lang="en-IN" dirty="0"/>
          </a:p>
        </p:txBody>
      </p:sp>
      <p:pic>
        <p:nvPicPr>
          <p:cNvPr id="33795" name="Picture 4"/>
          <p:cNvPicPr>
            <a:picLocks noChangeAspect="1" noChangeArrowheads="1"/>
          </p:cNvPicPr>
          <p:nvPr/>
        </p:nvPicPr>
        <p:blipFill>
          <a:blip r:embed="rId2"/>
          <a:srcRect/>
          <a:stretch>
            <a:fillRect/>
          </a:stretch>
        </p:blipFill>
        <p:spPr bwMode="auto">
          <a:xfrm>
            <a:off x="285750" y="928688"/>
            <a:ext cx="8643938" cy="56721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428625"/>
            <a:ext cx="8329612" cy="1143000"/>
          </a:xfrm>
        </p:spPr>
        <p:txBody>
          <a:bodyPr>
            <a:normAutofit fontScale="90000"/>
          </a:bodyPr>
          <a:lstStyle/>
          <a:p>
            <a:pPr eaLnBrk="1" fontAlgn="auto" hangingPunct="1">
              <a:spcAft>
                <a:spcPts val="0"/>
              </a:spcAft>
              <a:defRPr/>
            </a:pPr>
            <a:r>
              <a:rPr lang="en-US" b="1" dirty="0" smtClean="0"/>
              <a:t>ADD PRODUCT PAGE</a:t>
            </a:r>
            <a:r>
              <a:rPr lang="en-IN" dirty="0" smtClean="0"/>
              <a:t/>
            </a:r>
            <a:br>
              <a:rPr lang="en-IN" dirty="0" smtClean="0"/>
            </a:br>
            <a:endParaRPr lang="en-IN" dirty="0"/>
          </a:p>
        </p:txBody>
      </p:sp>
      <p:pic>
        <p:nvPicPr>
          <p:cNvPr id="34819" name="Picture 4"/>
          <p:cNvPicPr>
            <a:picLocks noChangeAspect="1" noChangeArrowheads="1"/>
          </p:cNvPicPr>
          <p:nvPr/>
        </p:nvPicPr>
        <p:blipFill>
          <a:blip r:embed="rId2"/>
          <a:srcRect/>
          <a:stretch>
            <a:fillRect/>
          </a:stretch>
        </p:blipFill>
        <p:spPr bwMode="auto">
          <a:xfrm>
            <a:off x="357188" y="928688"/>
            <a:ext cx="8501062"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285021"/>
          </a:xfrm>
        </p:spPr>
        <p:txBody>
          <a:bodyPr>
            <a:normAutofit fontScale="90000"/>
          </a:bodyPr>
          <a:lstStyle/>
          <a:p>
            <a:pPr eaLnBrk="1" fontAlgn="auto" hangingPunct="1">
              <a:spcAft>
                <a:spcPts val="0"/>
              </a:spcAft>
              <a:defRPr/>
            </a:pPr>
            <a:r>
              <a:rPr lang="en-US" b="1" u="sng" dirty="0" smtClean="0"/>
              <a:t>ABSTRACT</a:t>
            </a:r>
            <a:r>
              <a:rPr lang="en-IN" dirty="0"/>
              <a:t/>
            </a:r>
            <a:br>
              <a:rPr lang="en-IN" dirty="0"/>
            </a:br>
            <a:endParaRPr lang="en-IN" dirty="0"/>
          </a:p>
        </p:txBody>
      </p:sp>
      <p:sp>
        <p:nvSpPr>
          <p:cNvPr id="3" name="Content Placeholder 2"/>
          <p:cNvSpPr>
            <a:spLocks noGrp="1"/>
          </p:cNvSpPr>
          <p:nvPr>
            <p:ph idx="1"/>
          </p:nvPr>
        </p:nvSpPr>
        <p:spPr>
          <a:xfrm>
            <a:off x="480060" y="1700808"/>
            <a:ext cx="8229600" cy="4623792"/>
          </a:xfrm>
        </p:spPr>
        <p:txBody>
          <a:bodyPr>
            <a:normAutofit/>
          </a:bodyPr>
          <a:lstStyle/>
          <a:p>
            <a:pPr>
              <a:defRPr/>
            </a:pPr>
            <a:r>
              <a:rPr lang="en-US" sz="2800" dirty="0" smtClean="0"/>
              <a:t>This project is aimed at developing a Web application that depicts online Shopping of gifts. It integrates the benefits of an ordering products with the convenience of an online excitement and going with the technology, minus the commuting hazards and expenses. It will usher in the immense flexibility and sophistication in the existing manual platform structures, with the perfect blend of synchronous and asynchronous interaction. It provides a means of collaborative E-ordering for the customers. </a:t>
            </a:r>
          </a:p>
          <a:p>
            <a:pPr>
              <a:defRPr/>
            </a:pPr>
            <a:endParaRPr lang="en-US" sz="2800" dirty="0" smtClean="0"/>
          </a:p>
          <a:p>
            <a:pPr marL="274320" indent="-274320" eaLnBrk="1" fontAlgn="auto" hangingPunct="1">
              <a:spcAft>
                <a:spcPts val="0"/>
              </a:spcAft>
              <a:buClr>
                <a:schemeClr val="accent3"/>
              </a:buClr>
              <a:buFont typeface="Wingdings 2"/>
              <a:buChar char=""/>
              <a:defRPr/>
            </a:pP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04850"/>
            <a:ext cx="8401050" cy="938213"/>
          </a:xfrm>
        </p:spPr>
        <p:txBody>
          <a:bodyPr>
            <a:normAutofit fontScale="90000"/>
          </a:bodyPr>
          <a:lstStyle/>
          <a:p>
            <a:pPr eaLnBrk="1" fontAlgn="auto" hangingPunct="1">
              <a:spcAft>
                <a:spcPts val="0"/>
              </a:spcAft>
              <a:defRPr/>
            </a:pPr>
            <a:r>
              <a:rPr lang="en-US" dirty="0"/>
              <a:t> </a:t>
            </a:r>
            <a:r>
              <a:rPr lang="en-IN" dirty="0"/>
              <a:t/>
            </a:r>
            <a:br>
              <a:rPr lang="en-IN" dirty="0"/>
            </a:br>
            <a:r>
              <a:rPr lang="en-US" b="1" dirty="0" smtClean="0"/>
              <a:t>VIEW PRODUCT PAGE</a:t>
            </a:r>
            <a:r>
              <a:rPr lang="en-IN" dirty="0"/>
              <a:t/>
            </a:r>
            <a:br>
              <a:rPr lang="en-IN" dirty="0"/>
            </a:br>
            <a:endParaRPr lang="en-IN" dirty="0"/>
          </a:p>
        </p:txBody>
      </p:sp>
      <p:pic>
        <p:nvPicPr>
          <p:cNvPr id="35843" name="Picture 4"/>
          <p:cNvPicPr>
            <a:picLocks noChangeAspect="1" noChangeArrowheads="1"/>
          </p:cNvPicPr>
          <p:nvPr/>
        </p:nvPicPr>
        <p:blipFill>
          <a:blip r:embed="rId2"/>
          <a:srcRect/>
          <a:stretch>
            <a:fillRect/>
          </a:stretch>
        </p:blipFill>
        <p:spPr bwMode="auto">
          <a:xfrm>
            <a:off x="285750" y="1071563"/>
            <a:ext cx="8572500"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500063"/>
            <a:ext cx="8401050" cy="1347787"/>
          </a:xfrm>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VIEW REG. USERS PAGE</a:t>
            </a:r>
            <a:r>
              <a:rPr lang="en-IN" dirty="0"/>
              <a:t/>
            </a:r>
            <a:br>
              <a:rPr lang="en-IN" dirty="0"/>
            </a:br>
            <a:endParaRPr lang="en-IN" dirty="0"/>
          </a:p>
        </p:txBody>
      </p:sp>
      <p:pic>
        <p:nvPicPr>
          <p:cNvPr id="36867" name="Picture 4"/>
          <p:cNvPicPr>
            <a:picLocks noChangeAspect="1" noChangeArrowheads="1"/>
          </p:cNvPicPr>
          <p:nvPr/>
        </p:nvPicPr>
        <p:blipFill>
          <a:blip r:embed="rId2"/>
          <a:srcRect/>
          <a:stretch>
            <a:fillRect/>
          </a:stretch>
        </p:blipFill>
        <p:spPr bwMode="auto">
          <a:xfrm>
            <a:off x="285750" y="1285875"/>
            <a:ext cx="8572500" cy="5286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500063"/>
            <a:ext cx="8401050" cy="1347787"/>
          </a:xfrm>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VIEW ALL BOOKINGS PAGE</a:t>
            </a:r>
            <a:r>
              <a:rPr lang="en-IN" dirty="0"/>
              <a:t/>
            </a:r>
            <a:br>
              <a:rPr lang="en-IN" dirty="0"/>
            </a:br>
            <a:endParaRPr lang="en-IN" dirty="0"/>
          </a:p>
        </p:txBody>
      </p:sp>
      <p:pic>
        <p:nvPicPr>
          <p:cNvPr id="37891" name="Picture 4"/>
          <p:cNvPicPr>
            <a:picLocks noChangeAspect="1" noChangeArrowheads="1"/>
          </p:cNvPicPr>
          <p:nvPr/>
        </p:nvPicPr>
        <p:blipFill>
          <a:blip r:embed="rId2"/>
          <a:srcRect/>
          <a:stretch>
            <a:fillRect/>
          </a:stretch>
        </p:blipFill>
        <p:spPr bwMode="auto">
          <a:xfrm>
            <a:off x="285750" y="1143000"/>
            <a:ext cx="8572500" cy="5529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357188"/>
            <a:ext cx="8472487" cy="1490662"/>
          </a:xfrm>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USER REGISTRATION PAGE</a:t>
            </a:r>
            <a:r>
              <a:rPr lang="en-IN" dirty="0"/>
              <a:t/>
            </a:r>
            <a:br>
              <a:rPr lang="en-IN" dirty="0"/>
            </a:br>
            <a:endParaRPr lang="en-IN" dirty="0"/>
          </a:p>
        </p:txBody>
      </p:sp>
      <p:pic>
        <p:nvPicPr>
          <p:cNvPr id="38915" name="Picture 4"/>
          <p:cNvPicPr>
            <a:picLocks noChangeAspect="1" noChangeArrowheads="1"/>
          </p:cNvPicPr>
          <p:nvPr/>
        </p:nvPicPr>
        <p:blipFill>
          <a:blip r:embed="rId2"/>
          <a:srcRect/>
          <a:stretch>
            <a:fillRect/>
          </a:stretch>
        </p:blipFill>
        <p:spPr bwMode="auto">
          <a:xfrm>
            <a:off x="214313" y="1143000"/>
            <a:ext cx="8715375" cy="5500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357188"/>
            <a:ext cx="8472487" cy="1285875"/>
          </a:xfrm>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USER LOGIN PAGE</a:t>
            </a:r>
            <a:r>
              <a:rPr lang="en-IN" dirty="0"/>
              <a:t/>
            </a:r>
            <a:br>
              <a:rPr lang="en-IN" dirty="0"/>
            </a:br>
            <a:endParaRPr lang="en-IN" dirty="0"/>
          </a:p>
        </p:txBody>
      </p:sp>
      <p:pic>
        <p:nvPicPr>
          <p:cNvPr id="39939" name="Picture 4"/>
          <p:cNvPicPr>
            <a:picLocks noChangeAspect="1" noChangeArrowheads="1"/>
          </p:cNvPicPr>
          <p:nvPr/>
        </p:nvPicPr>
        <p:blipFill>
          <a:blip r:embed="rId2"/>
          <a:srcRect/>
          <a:stretch>
            <a:fillRect/>
          </a:stretch>
        </p:blipFill>
        <p:spPr bwMode="auto">
          <a:xfrm>
            <a:off x="214313" y="1071563"/>
            <a:ext cx="871537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VIEW PRODUCTS  CATEGORY PAGE</a:t>
            </a:r>
            <a:r>
              <a:rPr lang="en-IN" dirty="0"/>
              <a:t/>
            </a:r>
            <a:br>
              <a:rPr lang="en-IN" dirty="0"/>
            </a:br>
            <a:endParaRPr lang="en-IN" dirty="0"/>
          </a:p>
        </p:txBody>
      </p:sp>
      <p:pic>
        <p:nvPicPr>
          <p:cNvPr id="40963" name="Picture 2"/>
          <p:cNvPicPr>
            <a:picLocks noChangeAspect="1" noChangeArrowheads="1"/>
          </p:cNvPicPr>
          <p:nvPr/>
        </p:nvPicPr>
        <p:blipFill>
          <a:blip r:embed="rId2"/>
          <a:srcRect/>
          <a:stretch>
            <a:fillRect/>
          </a:stretch>
        </p:blipFill>
        <p:spPr bwMode="auto">
          <a:xfrm>
            <a:off x="500063" y="1285875"/>
            <a:ext cx="8215312" cy="5159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VIEW PRODUCTS PAGE - USER</a:t>
            </a:r>
            <a:r>
              <a:rPr lang="en-IN" dirty="0"/>
              <a:t/>
            </a:r>
            <a:br>
              <a:rPr lang="en-IN" dirty="0"/>
            </a:br>
            <a:endParaRPr lang="en-IN" dirty="0"/>
          </a:p>
        </p:txBody>
      </p:sp>
      <p:pic>
        <p:nvPicPr>
          <p:cNvPr id="41987" name="Picture 4"/>
          <p:cNvPicPr>
            <a:picLocks noChangeAspect="1" noChangeArrowheads="1"/>
          </p:cNvPicPr>
          <p:nvPr/>
        </p:nvPicPr>
        <p:blipFill>
          <a:blip r:embed="rId2"/>
          <a:srcRect/>
          <a:stretch>
            <a:fillRect/>
          </a:stretch>
        </p:blipFill>
        <p:spPr bwMode="auto">
          <a:xfrm>
            <a:off x="357188" y="1214438"/>
            <a:ext cx="8358187" cy="5267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5"/>
            <a:ext cx="8229600" cy="1143000"/>
          </a:xfrm>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PRODUCT BOOKING PAGE</a:t>
            </a:r>
            <a:r>
              <a:rPr lang="en-IN" dirty="0"/>
              <a:t/>
            </a:r>
            <a:br>
              <a:rPr lang="en-IN" dirty="0"/>
            </a:br>
            <a:endParaRPr lang="en-IN" dirty="0"/>
          </a:p>
        </p:txBody>
      </p:sp>
      <p:pic>
        <p:nvPicPr>
          <p:cNvPr id="43011" name="Picture 4"/>
          <p:cNvPicPr>
            <a:picLocks noChangeAspect="1" noChangeArrowheads="1"/>
          </p:cNvPicPr>
          <p:nvPr/>
        </p:nvPicPr>
        <p:blipFill>
          <a:blip r:embed="rId2"/>
          <a:srcRect/>
          <a:stretch>
            <a:fillRect/>
          </a:stretch>
        </p:blipFill>
        <p:spPr bwMode="auto">
          <a:xfrm>
            <a:off x="428625" y="1000125"/>
            <a:ext cx="8286750" cy="5457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CHANGE PASSWORD PAGE</a:t>
            </a:r>
            <a:r>
              <a:rPr lang="en-IN" dirty="0"/>
              <a:t/>
            </a:r>
            <a:br>
              <a:rPr lang="en-IN" dirty="0"/>
            </a:br>
            <a:endParaRPr lang="en-IN" dirty="0"/>
          </a:p>
        </p:txBody>
      </p:sp>
      <p:pic>
        <p:nvPicPr>
          <p:cNvPr id="44035" name="Picture 4"/>
          <p:cNvPicPr>
            <a:picLocks noChangeAspect="1" noChangeArrowheads="1"/>
          </p:cNvPicPr>
          <p:nvPr/>
        </p:nvPicPr>
        <p:blipFill>
          <a:blip r:embed="rId2"/>
          <a:srcRect/>
          <a:stretch>
            <a:fillRect/>
          </a:stretch>
        </p:blipFill>
        <p:spPr bwMode="auto">
          <a:xfrm>
            <a:off x="571500" y="1357313"/>
            <a:ext cx="8072438" cy="5262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VIEW PROFILE PAGE</a:t>
            </a:r>
            <a:r>
              <a:rPr lang="en-IN" dirty="0"/>
              <a:t/>
            </a:r>
            <a:br>
              <a:rPr lang="en-IN" dirty="0"/>
            </a:br>
            <a:endParaRPr lang="en-IN" dirty="0"/>
          </a:p>
        </p:txBody>
      </p:sp>
      <p:pic>
        <p:nvPicPr>
          <p:cNvPr id="45059" name="Picture 4"/>
          <p:cNvPicPr>
            <a:picLocks noChangeAspect="1" noChangeArrowheads="1"/>
          </p:cNvPicPr>
          <p:nvPr/>
        </p:nvPicPr>
        <p:blipFill>
          <a:blip r:embed="rId2"/>
          <a:srcRect/>
          <a:stretch>
            <a:fillRect/>
          </a:stretch>
        </p:blipFill>
        <p:spPr bwMode="auto">
          <a:xfrm>
            <a:off x="428625" y="1285875"/>
            <a:ext cx="8358188" cy="5164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dirty="0" smtClean="0"/>
              <a:t>MODULES</a:t>
            </a:r>
            <a:endParaRPr lang="en-IN" dirty="0" smtClean="0"/>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dirty="0" smtClean="0"/>
          </a:p>
          <a:p>
            <a:pPr eaLnBrk="1" hangingPunct="1">
              <a:buFont typeface="Wingdings 2" pitchFamily="18" charset="2"/>
              <a:buNone/>
            </a:pPr>
            <a:r>
              <a:rPr lang="en-US" b="1" dirty="0" smtClean="0"/>
              <a:t>Customer module</a:t>
            </a:r>
          </a:p>
          <a:p>
            <a:pPr eaLnBrk="1" hangingPunct="1">
              <a:buFont typeface="Wingdings" pitchFamily="2" charset="2"/>
              <a:buChar char="§"/>
            </a:pPr>
            <a:r>
              <a:rPr lang="en-US" dirty="0" smtClean="0"/>
              <a:t>View Products</a:t>
            </a:r>
          </a:p>
          <a:p>
            <a:pPr eaLnBrk="1" hangingPunct="1">
              <a:buFont typeface="Wingdings" pitchFamily="2" charset="2"/>
              <a:buChar char="§"/>
            </a:pPr>
            <a:r>
              <a:rPr lang="en-US" dirty="0" smtClean="0"/>
              <a:t>Product Booking </a:t>
            </a:r>
          </a:p>
          <a:p>
            <a:pPr eaLnBrk="1" hangingPunct="1">
              <a:buFont typeface="Wingdings" pitchFamily="2" charset="2"/>
              <a:buChar char="§"/>
            </a:pPr>
            <a:r>
              <a:rPr lang="en-US" dirty="0" smtClean="0"/>
              <a:t>Give Feedback</a:t>
            </a:r>
          </a:p>
          <a:p>
            <a:pPr eaLnBrk="1" hangingPunct="1">
              <a:buFont typeface="Wingdings" pitchFamily="2" charset="2"/>
              <a:buChar char="§"/>
            </a:pPr>
            <a:r>
              <a:rPr lang="en-US" dirty="0" smtClean="0"/>
              <a:t>View Product Bookings</a:t>
            </a:r>
          </a:p>
          <a:p>
            <a:pPr eaLnBrk="1" hangingPunct="1">
              <a:buFont typeface="Wingdings 2" pitchFamily="18" charset="2"/>
              <a:buNone/>
            </a:pPr>
            <a:endParaRPr lang="en-IN" dirty="0" smtClean="0"/>
          </a:p>
          <a:p>
            <a:pPr eaLnBrk="1" hangingPunct="1">
              <a:buFont typeface="Wingdings 2" pitchFamily="18" charset="2"/>
              <a:buNone/>
            </a:pPr>
            <a:endParaRPr lang="en-IN" dirty="0" smtClean="0"/>
          </a:p>
          <a:p>
            <a:pPr eaLnBrk="1" hangingPunct="1">
              <a:buFont typeface="Wingdings 2" pitchFamily="18" charset="2"/>
              <a:buNone/>
            </a:pPr>
            <a:endParaRPr lang="en-IN" dirty="0" smtClean="0"/>
          </a:p>
          <a:p>
            <a:pPr eaLnBrk="1" hangingPunct="1">
              <a:buFont typeface="Wingdings 2" pitchFamily="18" charset="2"/>
              <a:buNone/>
            </a:pPr>
            <a:endParaRPr lang="en-IN" dirty="0" smtClean="0"/>
          </a:p>
          <a:p>
            <a:pPr eaLnBrk="1" hangingPunct="1">
              <a:buFont typeface="Wingdings 2" pitchFamily="18" charset="2"/>
              <a:buNone/>
            </a:pPr>
            <a:endParaRPr lang="en-IN" dirty="0" smtClean="0"/>
          </a:p>
          <a:p>
            <a:pPr eaLnBrk="1" hangingPunct="1">
              <a:buFont typeface="Wingdings 2" pitchFamily="18" charset="2"/>
              <a:buNone/>
            </a:pPr>
            <a:endParaRPr lang="en-IN" b="1" dirty="0" smtClean="0"/>
          </a:p>
          <a:p>
            <a:pPr eaLnBrk="1" hangingPunct="1">
              <a:buFont typeface="Wingdings 2" pitchFamily="18" charset="2"/>
              <a:buNone/>
            </a:pPr>
            <a:endParaRPr lang="en-I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 </a:t>
            </a:r>
            <a:r>
              <a:rPr lang="en-IN" dirty="0"/>
              <a:t/>
            </a:r>
            <a:br>
              <a:rPr lang="en-IN" dirty="0"/>
            </a:br>
            <a:r>
              <a:rPr lang="en-US" b="1" dirty="0" smtClean="0"/>
              <a:t>SEND FEEDBACK PAGE</a:t>
            </a:r>
            <a:r>
              <a:rPr lang="en-IN" dirty="0"/>
              <a:t/>
            </a:r>
            <a:br>
              <a:rPr lang="en-IN" dirty="0"/>
            </a:br>
            <a:endParaRPr lang="en-IN" dirty="0"/>
          </a:p>
        </p:txBody>
      </p:sp>
      <p:pic>
        <p:nvPicPr>
          <p:cNvPr id="46083" name="Picture 4"/>
          <p:cNvPicPr>
            <a:picLocks noChangeAspect="1" noChangeArrowheads="1"/>
          </p:cNvPicPr>
          <p:nvPr/>
        </p:nvPicPr>
        <p:blipFill>
          <a:blip r:embed="rId2"/>
          <a:srcRect/>
          <a:stretch>
            <a:fillRect/>
          </a:stretch>
        </p:blipFill>
        <p:spPr bwMode="auto">
          <a:xfrm>
            <a:off x="357188" y="1214438"/>
            <a:ext cx="8572500" cy="5332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CONCLUSION &amp; FUTURE SCOPE</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buFont typeface="Wingdings 2" pitchFamily="18" charset="2"/>
              <a:buNone/>
              <a:defRPr/>
            </a:pPr>
            <a:r>
              <a:rPr lang="en-US" b="1" u="sng" dirty="0" smtClean="0"/>
              <a:t>FUTURE SCOPE</a:t>
            </a:r>
            <a:endParaRPr lang="en-US" dirty="0" smtClean="0"/>
          </a:p>
          <a:p>
            <a:pPr>
              <a:defRPr/>
            </a:pPr>
            <a:r>
              <a:rPr lang="en-US" dirty="0" smtClean="0"/>
              <a:t>This</a:t>
            </a:r>
            <a:r>
              <a:rPr lang="en-US" b="1" dirty="0" smtClean="0"/>
              <a:t> </a:t>
            </a:r>
            <a:r>
              <a:rPr lang="en-US" dirty="0" smtClean="0"/>
              <a:t>web application involves almost all the features of the online shopping. The future implementation will be online help for the customers and chatting with website administrator.</a:t>
            </a:r>
          </a:p>
          <a:p>
            <a:pPr>
              <a:buFont typeface="Wingdings 2" pitchFamily="18" charset="2"/>
              <a:buNone/>
              <a:defRPr/>
            </a:pPr>
            <a:endParaRPr lang="en-US" dirty="0" smtClean="0"/>
          </a:p>
          <a:p>
            <a:pPr>
              <a:buFont typeface="Wingdings 2" pitchFamily="18" charset="2"/>
              <a:buNone/>
              <a:defRPr/>
            </a:pPr>
            <a:r>
              <a:rPr lang="en-US" b="1" u="sng" dirty="0" smtClean="0"/>
              <a:t>CONCLUSION</a:t>
            </a:r>
            <a:endParaRPr lang="en-US" dirty="0" smtClean="0"/>
          </a:p>
          <a:p>
            <a:pPr>
              <a:defRPr/>
            </a:pPr>
            <a:r>
              <a:rPr lang="en-US" dirty="0" smtClean="0"/>
              <a:t>The project entitled “Online Gift Shop” is developed using HTML , CSS and Bootstrap as front end and Python , Sqlite database in back end to computerize the process of online shopping. This project covers only the basic features required.</a:t>
            </a:r>
          </a:p>
          <a:p>
            <a:pPr>
              <a:defRPr/>
            </a:pPr>
            <a:endParaRPr lang="en-US" dirty="0" smtClean="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704850"/>
            <a:ext cx="8229600" cy="723900"/>
          </a:xfrm>
        </p:spPr>
        <p:txBody>
          <a:bodyPr/>
          <a:lstStyle/>
          <a:p>
            <a:pPr eaLnBrk="1" hangingPunct="1"/>
            <a:r>
              <a:rPr lang="en-US" b="1" smtClean="0"/>
              <a:t>BIBLIOGRAPHY</a:t>
            </a:r>
            <a:endParaRPr lang="en-IN" smtClean="0"/>
          </a:p>
        </p:txBody>
      </p:sp>
      <p:sp>
        <p:nvSpPr>
          <p:cNvPr id="3" name="Content Placeholder 2"/>
          <p:cNvSpPr>
            <a:spLocks noGrp="1"/>
          </p:cNvSpPr>
          <p:nvPr>
            <p:ph idx="1"/>
          </p:nvPr>
        </p:nvSpPr>
        <p:spPr>
          <a:xfrm>
            <a:off x="457200" y="1571625"/>
            <a:ext cx="8229600" cy="4752975"/>
          </a:xfrm>
        </p:spPr>
        <p:txBody>
          <a:bodyPr>
            <a:normAutofit/>
          </a:bodyPr>
          <a:lstStyle/>
          <a:p>
            <a:pPr>
              <a:defRPr/>
            </a:pPr>
            <a:r>
              <a:rPr lang="en-IN" dirty="0"/>
              <a:t> </a:t>
            </a:r>
            <a:r>
              <a:rPr lang="en-US" dirty="0" smtClean="0"/>
              <a:t>Wikipedia</a:t>
            </a:r>
          </a:p>
          <a:p>
            <a:pPr>
              <a:defRPr/>
            </a:pPr>
            <a:r>
              <a:rPr lang="en-US" u="sng" dirty="0" smtClean="0">
                <a:hlinkClick r:id="rId2"/>
              </a:rPr>
              <a:t>https://www.geeksforgeeks.org/python-django/</a:t>
            </a:r>
            <a:endParaRPr lang="en-US" dirty="0" smtClean="0"/>
          </a:p>
          <a:p>
            <a:pPr>
              <a:defRPr/>
            </a:pPr>
            <a:r>
              <a:rPr lang="en-US" u="sng" dirty="0" smtClean="0">
                <a:hlinkClick r:id="rId3"/>
              </a:rPr>
              <a:t>https://www.javatpoint.com</a:t>
            </a:r>
            <a:endParaRPr lang="en-US" dirty="0" smtClean="0"/>
          </a:p>
          <a:p>
            <a:pPr>
              <a:defRPr/>
            </a:pPr>
            <a:r>
              <a:rPr lang="en-US" u="sng" dirty="0" smtClean="0">
                <a:hlinkClick r:id="rId4"/>
              </a:rPr>
              <a:t>https://www.python.org/</a:t>
            </a:r>
            <a:endParaRPr lang="en-US" dirty="0" smtClean="0"/>
          </a:p>
          <a:p>
            <a:pPr>
              <a:defRPr/>
            </a:pPr>
            <a:r>
              <a:rPr lang="en-US" u="sng" dirty="0" smtClean="0">
                <a:hlinkClick r:id="rId5"/>
              </a:rPr>
              <a:t>https://www.tutorialspoint/</a:t>
            </a:r>
            <a:endParaRPr lang="en-US" dirty="0" smtClean="0"/>
          </a:p>
          <a:p>
            <a:pPr marL="274320" indent="-274320" eaLnBrk="1" fontAlgn="auto" hangingPunct="1">
              <a:spcAft>
                <a:spcPts val="0"/>
              </a:spcAft>
              <a:buClr>
                <a:schemeClr val="accent3"/>
              </a:buClr>
              <a:buFont typeface="Wingdings 2"/>
              <a:buChar char=""/>
              <a:defRPr/>
            </a:pPr>
            <a:endParaRPr lang="en-IN" dirty="0"/>
          </a:p>
          <a:p>
            <a:pPr>
              <a:defRPr/>
            </a:pPr>
            <a:r>
              <a:rPr lang="en-US" b="1" dirty="0" smtClean="0"/>
              <a:t>REFERENCE BOOKS</a:t>
            </a:r>
            <a:endParaRPr lang="en-US" dirty="0" smtClean="0"/>
          </a:p>
          <a:p>
            <a:pPr>
              <a:defRPr/>
            </a:pPr>
            <a:r>
              <a:rPr lang="en-US" b="1" dirty="0" smtClean="0"/>
              <a:t> </a:t>
            </a:r>
            <a:endParaRPr lang="en-US" dirty="0" smtClean="0"/>
          </a:p>
          <a:p>
            <a:pPr>
              <a:defRPr/>
            </a:pPr>
            <a:r>
              <a:rPr lang="en-US" dirty="0" smtClean="0"/>
              <a:t>            Two scoops of Django for 1.11 by </a:t>
            </a:r>
            <a:r>
              <a:rPr lang="en-US" b="1" i="1" dirty="0" smtClean="0"/>
              <a:t>Daniel </a:t>
            </a:r>
            <a:r>
              <a:rPr lang="en-US" b="1" i="1" dirty="0" err="1" smtClean="0"/>
              <a:t>Greenfeld’s</a:t>
            </a:r>
            <a:r>
              <a:rPr lang="en-US" b="1" i="1" dirty="0" smtClean="0"/>
              <a:t> and Audrey Greenfield</a:t>
            </a:r>
            <a:endParaRPr lang="en-US" b="1" dirty="0" smtClean="0"/>
          </a:p>
          <a:p>
            <a:pPr>
              <a:defRPr/>
            </a:pPr>
            <a:r>
              <a:rPr lang="en-US" dirty="0" smtClean="0"/>
              <a:t>              Lightweight Django </a:t>
            </a:r>
            <a:r>
              <a:rPr lang="en-US" i="1" dirty="0" smtClean="0"/>
              <a:t>by </a:t>
            </a:r>
            <a:r>
              <a:rPr lang="en-US" b="1" i="1" dirty="0" smtClean="0"/>
              <a:t>Elman and Mark Lavin</a:t>
            </a:r>
            <a:endParaRPr lang="en-US" b="1" dirty="0" smtClean="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6" end="6"/>
                                            </p:txEl>
                                          </p:spTgt>
                                        </p:tgtEl>
                                      </p:cBhvr>
                                    </p:animEffect>
                                    <p:set>
                                      <p:cBhvr>
                                        <p:cTn id="37"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7" end="7"/>
                                            </p:txEl>
                                          </p:spTgt>
                                        </p:tgtEl>
                                      </p:cBhvr>
                                    </p:animEffect>
                                    <p:set>
                                      <p:cBhvr>
                                        <p:cTn id="42"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grpId="0" nodeType="clickEffect">
                                  <p:stCondLst>
                                    <p:cond delay="0"/>
                                  </p:stCondLst>
                                  <p:childTnLst>
                                    <p:animEffect transition="out" filter="diamond(in)">
                                      <p:cBhvr>
                                        <p:cTn id="46" dur="2000"/>
                                        <p:tgtEl>
                                          <p:spTgt spid="3">
                                            <p:txEl>
                                              <p:pRg st="8" end="8"/>
                                            </p:txEl>
                                          </p:spTgt>
                                        </p:tgtEl>
                                      </p:cBhvr>
                                    </p:animEffect>
                                    <p:set>
                                      <p:cBhvr>
                                        <p:cTn id="47" dur="1" fill="hold">
                                          <p:stCondLst>
                                            <p:cond delay="1999"/>
                                          </p:stCondLst>
                                        </p:cTn>
                                        <p:tgtEl>
                                          <p:spTgt spid="3">
                                            <p:txEl>
                                              <p:pRg st="8" end="8"/>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xit" presetSubtype="16" fill="hold" grpId="0" nodeType="clickEffect">
                                  <p:stCondLst>
                                    <p:cond delay="0"/>
                                  </p:stCondLst>
                                  <p:childTnLst>
                                    <p:animEffect transition="out" filter="diamond(in)">
                                      <p:cBhvr>
                                        <p:cTn id="51" dur="2000"/>
                                        <p:tgtEl>
                                          <p:spTgt spid="3">
                                            <p:txEl>
                                              <p:pRg st="9" end="9"/>
                                            </p:txEl>
                                          </p:spTgt>
                                        </p:tgtEl>
                                      </p:cBhvr>
                                    </p:animEffect>
                                    <p:set>
                                      <p:cBhvr>
                                        <p:cTn id="52" dur="1" fill="hold">
                                          <p:stCondLst>
                                            <p:cond delay="1999"/>
                                          </p:stCondLst>
                                        </p:cTn>
                                        <p:tgtEl>
                                          <p:spTgt spid="3">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2708920"/>
            <a:ext cx="7572375" cy="1224136"/>
          </a:xfrm>
          <a:solidFill>
            <a:schemeClr val="bg2">
              <a:lumMod val="50000"/>
            </a:schemeClr>
          </a:solidFill>
        </p:spPr>
        <p:txBody>
          <a:bodyPr/>
          <a:lstStyle/>
          <a:p>
            <a:pPr algn="ctr">
              <a:buFont typeface="Wingdings" pitchFamily="2" charset="2"/>
              <a:buChar char="v"/>
              <a:defRPr/>
            </a:pPr>
            <a:r>
              <a:rPr lang="en-US" sz="7200" b="1" i="1" dirty="0" smtClean="0">
                <a:latin typeface="Freestyle Script" pitchFamily="66" charset="0"/>
              </a:rPr>
              <a:t>THANKYOU</a:t>
            </a:r>
            <a:endParaRPr lang="en-US" sz="7200" b="1" i="1" dirty="0">
              <a:latin typeface="Freestyle Scrip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smtClean="0"/>
              <a:t>MODULES</a:t>
            </a:r>
            <a:endParaRPr lang="en-IN" smtClean="0"/>
          </a:p>
        </p:txBody>
      </p:sp>
      <p:sp>
        <p:nvSpPr>
          <p:cNvPr id="7171" name="Content Placeholder 2"/>
          <p:cNvSpPr>
            <a:spLocks noGrp="1"/>
          </p:cNvSpPr>
          <p:nvPr>
            <p:ph idx="1"/>
          </p:nvPr>
        </p:nvSpPr>
        <p:spPr/>
        <p:txBody>
          <a:bodyPr/>
          <a:lstStyle/>
          <a:p>
            <a:pPr eaLnBrk="1" hangingPunct="1">
              <a:buFont typeface="Wingdings 2" pitchFamily="18" charset="2"/>
              <a:buNone/>
            </a:pPr>
            <a:endParaRPr lang="en-US" b="1" smtClean="0"/>
          </a:p>
          <a:p>
            <a:pPr eaLnBrk="1" hangingPunct="1">
              <a:buFont typeface="Wingdings 2" pitchFamily="18" charset="2"/>
              <a:buNone/>
            </a:pPr>
            <a:r>
              <a:rPr lang="en-US" b="1" smtClean="0"/>
              <a:t>Administrative module</a:t>
            </a:r>
          </a:p>
          <a:p>
            <a:pPr eaLnBrk="1" hangingPunct="1">
              <a:buFont typeface="Wingdings" pitchFamily="2" charset="2"/>
              <a:buChar char="§"/>
            </a:pPr>
            <a:r>
              <a:rPr lang="en-US" smtClean="0"/>
              <a:t> Manage Products</a:t>
            </a:r>
          </a:p>
          <a:p>
            <a:pPr eaLnBrk="1" hangingPunct="1">
              <a:buFont typeface="Wingdings" pitchFamily="2" charset="2"/>
              <a:buChar char="§"/>
            </a:pPr>
            <a:r>
              <a:rPr lang="en-US" smtClean="0"/>
              <a:t>Manage Booking</a:t>
            </a:r>
          </a:p>
          <a:p>
            <a:pPr eaLnBrk="1" hangingPunct="1">
              <a:buFont typeface="Wingdings" pitchFamily="2" charset="2"/>
              <a:buChar char="§"/>
            </a:pPr>
            <a:r>
              <a:rPr lang="en-US" smtClean="0"/>
              <a:t>Manage Customers</a:t>
            </a:r>
          </a:p>
          <a:p>
            <a:pPr eaLnBrk="1" hangingPunct="1">
              <a:buFont typeface="Wingdings" pitchFamily="2" charset="2"/>
              <a:buChar char="§"/>
            </a:pPr>
            <a:r>
              <a:rPr lang="en-US" smtClean="0"/>
              <a:t>Manage Feedback</a:t>
            </a:r>
          </a:p>
          <a:p>
            <a:pPr eaLnBrk="1" hangingPunct="1">
              <a:buFont typeface="Wingdings 2" pitchFamily="18" charset="2"/>
              <a:buNone/>
            </a:pPr>
            <a:endParaRPr lang="en-IN" smtClean="0"/>
          </a:p>
          <a:p>
            <a:pPr eaLnBrk="1" hangingPunct="1">
              <a:buFont typeface="Wingdings 2" pitchFamily="18" charset="2"/>
              <a:buNone/>
            </a:pPr>
            <a:endParaRPr lang="en-IN" smtClean="0"/>
          </a:p>
          <a:p>
            <a:pPr eaLnBrk="1" hangingPunct="1">
              <a:buFont typeface="Wingdings 2" pitchFamily="18" charset="2"/>
              <a:buNone/>
            </a:pPr>
            <a:endParaRPr lang="en-IN" smtClean="0"/>
          </a:p>
          <a:p>
            <a:pPr eaLnBrk="1" hangingPunct="1">
              <a:buFont typeface="Wingdings 2" pitchFamily="18" charset="2"/>
              <a:buNone/>
            </a:pPr>
            <a:endParaRPr lang="en-IN" smtClean="0"/>
          </a:p>
          <a:p>
            <a:pPr eaLnBrk="1" hangingPunct="1">
              <a:buFont typeface="Wingdings 2" pitchFamily="18" charset="2"/>
              <a:buNone/>
            </a:pPr>
            <a:endParaRPr lang="en-IN" smtClean="0"/>
          </a:p>
          <a:p>
            <a:pPr eaLnBrk="1" hangingPunct="1">
              <a:buFont typeface="Wingdings 2" pitchFamily="18" charset="2"/>
              <a:buNone/>
            </a:pPr>
            <a:endParaRPr lang="en-IN" b="1" smtClean="0"/>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7" dur="500"/>
                                        <p:tgtEl>
                                          <p:spTgt spid="7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5" end="5"/>
                                            </p:txEl>
                                          </p:spTgt>
                                        </p:tgtEl>
                                        <p:attrNameLst>
                                          <p:attrName>style.visibility</p:attrName>
                                        </p:attrNameLst>
                                      </p:cBhvr>
                                      <p:to>
                                        <p:strVal val="visible"/>
                                      </p:to>
                                    </p:set>
                                    <p:animEffect transition="in" filter="blinds(horizontal)">
                                      <p:cBhvr>
                                        <p:cTn id="3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81" y="260648"/>
            <a:ext cx="7543800" cy="1450757"/>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a:t/>
            </a:r>
            <a:br>
              <a:rPr lang="en-IN" dirty="0"/>
            </a:br>
            <a:endParaRPr lang="en-IN" dirty="0"/>
          </a:p>
        </p:txBody>
      </p:sp>
      <p:sp>
        <p:nvSpPr>
          <p:cNvPr id="3" name="Content Placeholder 2"/>
          <p:cNvSpPr>
            <a:spLocks noGrp="1"/>
          </p:cNvSpPr>
          <p:nvPr>
            <p:ph idx="1"/>
          </p:nvPr>
        </p:nvSpPr>
        <p:spPr>
          <a:xfrm>
            <a:off x="831880" y="1844824"/>
            <a:ext cx="7543801" cy="4023360"/>
          </a:xfrm>
        </p:spPr>
        <p:txBody>
          <a:bodyPr>
            <a:normAutofit lnSpcReduction="10000"/>
          </a:bodyPr>
          <a:lstStyle/>
          <a:p>
            <a:pPr marL="274320" indent="-274320" eaLnBrk="1" fontAlgn="auto" hangingPunct="1">
              <a:spcAft>
                <a:spcPts val="0"/>
              </a:spcAft>
              <a:buClr>
                <a:schemeClr val="accent3"/>
              </a:buClr>
              <a:buFont typeface="Wingdings 2"/>
              <a:buNone/>
              <a:defRPr/>
            </a:pPr>
            <a:r>
              <a:rPr lang="en-US" b="1" dirty="0" smtClean="0"/>
              <a:t>Administrative module</a:t>
            </a:r>
            <a:r>
              <a:rPr lang="en-US" b="1" dirty="0"/>
              <a:t> </a:t>
            </a:r>
            <a:endParaRPr lang="en-US" b="1" dirty="0" smtClean="0"/>
          </a:p>
          <a:p>
            <a:pPr marL="274320" indent="-274320" eaLnBrk="1" fontAlgn="auto" hangingPunct="1">
              <a:spcAft>
                <a:spcPts val="0"/>
              </a:spcAft>
              <a:buClr>
                <a:schemeClr val="accent3"/>
              </a:buClr>
              <a:buFont typeface="Wingdings 2"/>
              <a:buNone/>
              <a:defRPr/>
            </a:pPr>
            <a:endParaRPr lang="en-IN" b="1" dirty="0"/>
          </a:p>
          <a:p>
            <a:pPr marL="274320" indent="-274320" eaLnBrk="1" fontAlgn="auto" hangingPunct="1">
              <a:spcAft>
                <a:spcPts val="0"/>
              </a:spcAft>
              <a:buClr>
                <a:schemeClr val="accent3"/>
              </a:buClr>
              <a:buFont typeface="Wingdings 2"/>
              <a:buChar char=""/>
              <a:defRPr/>
            </a:pPr>
            <a:r>
              <a:rPr lang="en-US" dirty="0"/>
              <a:t>Administrative module is provided for the sake of administrators to manage the site and update the content at regular intervals, The major operations included in this module are</a:t>
            </a:r>
            <a:r>
              <a:rPr lang="en-US" dirty="0" smtClean="0"/>
              <a:t>:</a:t>
            </a:r>
            <a:endParaRPr lang="en-IN" dirty="0" smtClean="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dirty="0"/>
              <a:t>Create and maintain </a:t>
            </a:r>
            <a:r>
              <a:rPr lang="en-US" dirty="0" smtClean="0"/>
              <a:t>product categories.</a:t>
            </a:r>
            <a:endParaRPr lang="en-IN" dirty="0"/>
          </a:p>
          <a:p>
            <a:pPr marL="274320" indent="-274320" eaLnBrk="1" fontAlgn="auto" hangingPunct="1">
              <a:spcAft>
                <a:spcPts val="0"/>
              </a:spcAft>
              <a:buClr>
                <a:schemeClr val="accent3"/>
              </a:buClr>
              <a:buFont typeface="Wingdings 2"/>
              <a:buChar char=""/>
              <a:defRPr/>
            </a:pPr>
            <a:r>
              <a:rPr lang="en-US" dirty="0"/>
              <a:t>View the </a:t>
            </a:r>
            <a:r>
              <a:rPr lang="en-US" dirty="0" smtClean="0"/>
              <a:t>product available.</a:t>
            </a:r>
            <a:endParaRPr lang="en-IN" dirty="0"/>
          </a:p>
          <a:p>
            <a:pPr marL="274320" indent="-274320" eaLnBrk="1" fontAlgn="auto" hangingPunct="1">
              <a:spcAft>
                <a:spcPts val="0"/>
              </a:spcAft>
              <a:buClr>
                <a:schemeClr val="accent3"/>
              </a:buClr>
              <a:buFont typeface="Wingdings 2"/>
              <a:buChar char=""/>
              <a:defRPr/>
            </a:pPr>
            <a:r>
              <a:rPr lang="en-US" dirty="0" smtClean="0"/>
              <a:t>Update product information.</a:t>
            </a:r>
            <a:endParaRPr lang="en-IN" dirty="0"/>
          </a:p>
          <a:p>
            <a:pPr marL="274320" indent="-274320" eaLnBrk="1" fontAlgn="auto" hangingPunct="1">
              <a:spcAft>
                <a:spcPts val="0"/>
              </a:spcAft>
              <a:buClr>
                <a:schemeClr val="accent3"/>
              </a:buClr>
              <a:buFont typeface="Wingdings 2"/>
              <a:buChar char=""/>
              <a:defRPr/>
            </a:pPr>
            <a:r>
              <a:rPr lang="en-US" dirty="0" smtClean="0"/>
              <a:t>Remove </a:t>
            </a:r>
            <a:r>
              <a:rPr lang="en-US" dirty="0"/>
              <a:t>the </a:t>
            </a:r>
            <a:r>
              <a:rPr lang="en-US" dirty="0" smtClean="0"/>
              <a:t>product.</a:t>
            </a:r>
            <a:endParaRPr lang="en-IN" dirty="0"/>
          </a:p>
          <a:p>
            <a:pPr marL="274320" indent="-274320" eaLnBrk="1" fontAlgn="auto" hangingPunct="1">
              <a:spcAft>
                <a:spcPts val="0"/>
              </a:spcAft>
              <a:buClr>
                <a:schemeClr val="accent3"/>
              </a:buClr>
              <a:buFont typeface="Wingdings 2"/>
              <a:buChar char=""/>
              <a:defRPr/>
            </a:pPr>
            <a:r>
              <a:rPr lang="en-US" dirty="0" smtClean="0"/>
              <a:t>View Customer information and Bookings.</a:t>
            </a:r>
            <a:r>
              <a:rPr lang="en-US" b="1" dirty="0"/>
              <a:t> </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None/>
              <a:defRPr/>
            </a:pPr>
            <a:r>
              <a:rPr lang="en-US" b="1" dirty="0" smtClean="0"/>
              <a:t>Customer </a:t>
            </a:r>
            <a:r>
              <a:rPr lang="en-US" b="1" dirty="0"/>
              <a:t>module</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This module is meant for </a:t>
            </a:r>
            <a:r>
              <a:rPr lang="en-US" dirty="0" smtClean="0"/>
              <a:t>customers, </a:t>
            </a:r>
            <a:r>
              <a:rPr lang="en-US" dirty="0"/>
              <a:t>where a user logging into his/her owns account will view this panel. The major operations included in this module were </a:t>
            </a:r>
            <a:endParaRPr lang="en-IN" dirty="0"/>
          </a:p>
          <a:p>
            <a:pPr marL="274320" indent="-274320" eaLnBrk="1" fontAlgn="auto" hangingPunct="1">
              <a:spcAft>
                <a:spcPts val="0"/>
              </a:spcAft>
              <a:buClr>
                <a:schemeClr val="accent3"/>
              </a:buClr>
              <a:buFont typeface="Wingdings 2"/>
              <a:buNone/>
              <a:defRPr/>
            </a:pPr>
            <a:endParaRPr lang="en-IN" dirty="0"/>
          </a:p>
          <a:p>
            <a:pPr marL="274320" indent="-274320" eaLnBrk="1" fontAlgn="auto" hangingPunct="1">
              <a:spcAft>
                <a:spcPts val="0"/>
              </a:spcAft>
              <a:buClr>
                <a:schemeClr val="accent3"/>
              </a:buClr>
              <a:buFont typeface="Wingdings 2"/>
              <a:buChar char=""/>
              <a:defRPr/>
            </a:pPr>
            <a:r>
              <a:rPr lang="en-US" dirty="0"/>
              <a:t>View all </a:t>
            </a:r>
            <a:r>
              <a:rPr lang="en-US" dirty="0" smtClean="0"/>
              <a:t>available products and its price , description and other  details etc.</a:t>
            </a:r>
            <a:endParaRPr lang="en-IN" dirty="0"/>
          </a:p>
          <a:p>
            <a:pPr marL="274320" indent="-274320" eaLnBrk="1" fontAlgn="auto" hangingPunct="1">
              <a:spcAft>
                <a:spcPts val="0"/>
              </a:spcAft>
              <a:buClr>
                <a:schemeClr val="accent3"/>
              </a:buClr>
              <a:buFont typeface="Wingdings 2"/>
              <a:buChar char=""/>
              <a:defRPr/>
            </a:pPr>
            <a:r>
              <a:rPr lang="en-US" dirty="0" smtClean="0"/>
              <a:t>View Our Booking.</a:t>
            </a:r>
            <a:endParaRPr lang="en-IN" dirty="0"/>
          </a:p>
          <a:p>
            <a:pPr marL="274320" indent="-274320" eaLnBrk="1" fontAlgn="auto" hangingPunct="1">
              <a:spcAft>
                <a:spcPts val="0"/>
              </a:spcAft>
              <a:buClr>
                <a:schemeClr val="accent3"/>
              </a:buClr>
              <a:buFont typeface="Wingdings 2"/>
              <a:buChar char=""/>
              <a:defRPr/>
            </a:pPr>
            <a:r>
              <a:rPr lang="en-US" dirty="0"/>
              <a:t>View and cancelling of the </a:t>
            </a:r>
            <a:r>
              <a:rPr lang="en-US" dirty="0" smtClean="0"/>
              <a:t>product booking.</a:t>
            </a:r>
            <a:endParaRPr lang="en-IN" dirty="0"/>
          </a:p>
          <a:p>
            <a:pPr marL="274320" indent="-274320" eaLnBrk="1" fontAlgn="auto" hangingPunct="1">
              <a:spcAft>
                <a:spcPts val="0"/>
              </a:spcAft>
              <a:buClr>
                <a:schemeClr val="accent3"/>
              </a:buClr>
              <a:buFont typeface="Wingdings 2"/>
              <a:buChar char=""/>
              <a:defRPr/>
            </a:pPr>
            <a:r>
              <a:rPr lang="en-US" dirty="0"/>
              <a:t>Send feedback</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3063"/>
            <a:ext cx="8229600" cy="1214437"/>
          </a:xfrm>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US" b="1" dirty="0" smtClean="0"/>
              <a:t>PURPOSE</a:t>
            </a:r>
            <a:r>
              <a:rPr lang="en-IN" dirty="0"/>
              <a:t/>
            </a:r>
            <a:br>
              <a:rPr lang="en-IN" dirty="0"/>
            </a:br>
            <a:r>
              <a:rPr lang="en-IN" dirty="0" smtClean="0"/>
              <a:t/>
            </a:r>
            <a:br>
              <a:rPr lang="en-IN" dirty="0" smtClean="0"/>
            </a:br>
            <a:endParaRPr lang="en-IN" dirty="0"/>
          </a:p>
        </p:txBody>
      </p:sp>
      <p:sp>
        <p:nvSpPr>
          <p:cNvPr id="13315" name="Content Placeholder 2"/>
          <p:cNvSpPr>
            <a:spLocks noGrp="1"/>
          </p:cNvSpPr>
          <p:nvPr>
            <p:ph idx="1"/>
          </p:nvPr>
        </p:nvSpPr>
        <p:spPr>
          <a:xfrm>
            <a:off x="457200" y="2357438"/>
            <a:ext cx="8229600" cy="3967162"/>
          </a:xfrm>
        </p:spPr>
        <p:txBody>
          <a:bodyPr/>
          <a:lstStyle/>
          <a:p>
            <a:r>
              <a:rPr lang="en-US" smtClean="0"/>
              <a:t>To manage the online gift products ordering. It helps to customer to book products from anywhere. Also make payment on delivery. It helps to people to book desired products  at their prefer time.</a:t>
            </a:r>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
            </a:r>
            <a:br>
              <a:rPr lang="en-US"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b="1" dirty="0" smtClean="0"/>
              <a:t>SCOPE</a:t>
            </a:r>
            <a:endParaRPr lang="en-IN" b="1" dirty="0"/>
          </a:p>
        </p:txBody>
      </p:sp>
      <p:sp>
        <p:nvSpPr>
          <p:cNvPr id="12291" name="Content Placeholder 2"/>
          <p:cNvSpPr>
            <a:spLocks noGrp="1"/>
          </p:cNvSpPr>
          <p:nvPr>
            <p:ph idx="1"/>
          </p:nvPr>
        </p:nvSpPr>
        <p:spPr/>
        <p:txBody>
          <a:bodyPr/>
          <a:lstStyle/>
          <a:p>
            <a:pPr lvl="1" eaLnBrk="1" hangingPunct="1">
              <a:buFont typeface="Wingdings 2" pitchFamily="18" charset="2"/>
              <a:buNone/>
            </a:pPr>
            <a:endParaRPr lang="en-IN" sz="2000" smtClean="0"/>
          </a:p>
          <a:p>
            <a:r>
              <a:rPr lang="en-US" smtClean="0"/>
              <a:t> The project has a wide scope, as it is not intended to a particular organization. This project is going to develop generic software, which can be applied by any businesses organization. More over it provides facility to its customer. Also the software is going to provide a huge amount of summary data.</a:t>
            </a:r>
          </a:p>
          <a:p>
            <a:pPr eaLnBrk="1" hangingPunct="1">
              <a:buFont typeface="Wingdings 2" pitchFamily="18" charset="2"/>
              <a:buNone/>
            </a:pPr>
            <a:endParaRPr lang="en-I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7"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1454</TotalTime>
  <Words>730</Words>
  <Application>Microsoft Office PowerPoint</Application>
  <PresentationFormat>On-screen Show (4:3)</PresentationFormat>
  <Paragraphs>159</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Bahnschrift SemiBold SemiConden</vt:lpstr>
      <vt:lpstr>Calibri</vt:lpstr>
      <vt:lpstr>Calibri Light</vt:lpstr>
      <vt:lpstr>Freestyle Script</vt:lpstr>
      <vt:lpstr>Times New Roman</vt:lpstr>
      <vt:lpstr>Wingdings</vt:lpstr>
      <vt:lpstr>Wingdings 2</vt:lpstr>
      <vt:lpstr>Retrospect</vt:lpstr>
      <vt:lpstr>ONLINE GIFT SHOP PROJECT </vt:lpstr>
      <vt:lpstr>UNIVERSITY INSTITUTE OF TECHNOLOGY, RGPV BHOPAL</vt:lpstr>
      <vt:lpstr>ABSTRACT </vt:lpstr>
      <vt:lpstr>MODULES</vt:lpstr>
      <vt:lpstr>MODULES</vt:lpstr>
      <vt:lpstr>    </vt:lpstr>
      <vt:lpstr>   </vt:lpstr>
      <vt:lpstr>  PURPOSE  </vt:lpstr>
      <vt:lpstr>     SCOPE</vt:lpstr>
      <vt:lpstr>PROPOSED SYSTEM: </vt:lpstr>
      <vt:lpstr>Software Used :</vt:lpstr>
      <vt:lpstr>FrontEnd :</vt:lpstr>
      <vt:lpstr>BackEnd :</vt:lpstr>
      <vt:lpstr>SYSTEM DESIGN </vt:lpstr>
      <vt:lpstr>    </vt:lpstr>
      <vt:lpstr>  Use Case Diagram:  </vt:lpstr>
      <vt:lpstr>PowerPoint Presentation</vt:lpstr>
      <vt:lpstr>PowerPoint Presentation</vt:lpstr>
      <vt:lpstr> Sequence Diagram: </vt:lpstr>
      <vt:lpstr>              SEQUENCE DIAGRAM </vt:lpstr>
      <vt:lpstr>PowerPoint Presentation</vt:lpstr>
      <vt:lpstr>           ER DIAGRAM</vt:lpstr>
      <vt:lpstr>PowerPoint Presentation</vt:lpstr>
      <vt:lpstr>SCREEN SHOTS  </vt:lpstr>
      <vt:lpstr>    ADMIN LOGIN FORM  </vt:lpstr>
      <vt:lpstr>ADMIN HOME PAGE </vt:lpstr>
      <vt:lpstr>ADD CATEGORY PAGE </vt:lpstr>
      <vt:lpstr>VIEW CATEGORY PAGE </vt:lpstr>
      <vt:lpstr>ADD PRODUCT PAGE </vt:lpstr>
      <vt:lpstr>  VIEW PRODUCT PAGE </vt:lpstr>
      <vt:lpstr>  VIEW REG. USERS PAGE </vt:lpstr>
      <vt:lpstr>  VIEW ALL BOOKINGS PAGE </vt:lpstr>
      <vt:lpstr>  USER REGISTRATION PAGE </vt:lpstr>
      <vt:lpstr>  USER LOGIN PAGE </vt:lpstr>
      <vt:lpstr>  VIEW PRODUCTS  CATEGORY PAGE </vt:lpstr>
      <vt:lpstr>  VIEW PRODUCTS PAGE - USER </vt:lpstr>
      <vt:lpstr>  PRODUCT BOOKING PAGE </vt:lpstr>
      <vt:lpstr>  CHANGE PASSWORD PAGE </vt:lpstr>
      <vt:lpstr>  VIEW PROFILE PAGE </vt:lpstr>
      <vt:lpstr>  SEND FEEDBACK PAGE </vt:lpstr>
      <vt:lpstr>CONCLUSION &amp; FUTURE SCOPE </vt:lpstr>
      <vt:lpstr>BIBLIOGRAPHY</vt:lpstr>
      <vt:lpstr>PowerPoint Presentation</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LAXMI KUSHWAH</dc:creator>
  <cp:lastModifiedBy>DELL</cp:lastModifiedBy>
  <cp:revision>87</cp:revision>
  <dcterms:created xsi:type="dcterms:W3CDTF">2011-04-06T15:22:37Z</dcterms:created>
  <dcterms:modified xsi:type="dcterms:W3CDTF">2022-06-23T07:04:45Z</dcterms:modified>
</cp:coreProperties>
</file>